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" ContentType="image/tiff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92" r:id="rId10"/>
    <p:sldId id="293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95" r:id="rId23"/>
    <p:sldId id="276" r:id="rId24"/>
    <p:sldId id="294" r:id="rId25"/>
    <p:sldId id="277" r:id="rId26"/>
    <p:sldId id="278" r:id="rId27"/>
    <p:sldId id="279" r:id="rId28"/>
    <p:sldId id="280" r:id="rId29"/>
    <p:sldId id="281" r:id="rId30"/>
    <p:sldId id="282" r:id="rId31"/>
    <p:sldId id="283" r:id="rId32"/>
    <p:sldId id="284" r:id="rId33"/>
    <p:sldId id="285" r:id="rId34"/>
    <p:sldId id="286" r:id="rId35"/>
    <p:sldId id="287" r:id="rId36"/>
    <p:sldId id="289" r:id="rId37"/>
    <p:sldId id="290" r:id="rId38"/>
  </p:sldIdLst>
  <p:sldSz cx="12192000" cy="6858000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581" y="2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13CBC49-7605-9321-096C-9C1F8028184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E3845853-BF3C-C132-B287-C93EEE0B62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EE6C0A0-F96B-7D33-F7FD-8F326D6C3A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CA1614-DD6B-49CD-A247-1937CF1361F0}" type="datetimeFigureOut">
              <a:rPr lang="es-ES" smtClean="0"/>
              <a:t>10/11/2025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F7C28C91-9F64-47A9-699C-A911A301AC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FEA8F574-4D0F-9784-3A73-506809EA6A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BD1267-2AD3-46E6-83C0-5C61011B653A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7767353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90D2DF4-1BDF-F874-CF9B-F9DA8E7EF0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6A1E11A6-8249-9A91-ED21-50D29347E06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837FF66E-77BC-9657-8E38-A4CFC6884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CA1614-DD6B-49CD-A247-1937CF1361F0}" type="datetimeFigureOut">
              <a:rPr lang="es-ES" smtClean="0"/>
              <a:t>10/11/2025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E25AC4B3-9A76-2240-B5DB-FC1FA2680B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32EB660F-68F7-E953-AA6E-DC80AFB3EF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BD1267-2AD3-46E6-83C0-5C61011B653A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7118155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20E033AF-79B1-D510-6CE8-BA74302DF3B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CE325AEA-FBAB-779E-6788-9F580C51BDB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E13EDBD-20CC-03DF-0ED9-7905E13842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CA1614-DD6B-49CD-A247-1937CF1361F0}" type="datetimeFigureOut">
              <a:rPr lang="es-ES" smtClean="0"/>
              <a:t>10/11/2025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B766D9A-B1C6-CD2E-F4CE-F585B5AEAE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FBB78722-E60F-C016-F090-308DA4AE5A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BD1267-2AD3-46E6-83C0-5C61011B653A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8368901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5EAD7DA-9E32-DCBC-E762-E35A18687A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D6C1D06A-916A-954E-0A1E-2C00350CE26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DD2038A-F328-26EB-4AE2-9CB7C98811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CA1614-DD6B-49CD-A247-1937CF1361F0}" type="datetimeFigureOut">
              <a:rPr lang="es-ES" smtClean="0"/>
              <a:t>10/11/2025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B6356524-A7E2-4726-D808-EB36B178EF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76092E9-4298-B98A-0D31-4A24E9B8A3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BD1267-2AD3-46E6-83C0-5C61011B653A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4547767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1EE120D-E6FC-A38A-64A5-9B1E3ECBD9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CFA291AB-8783-4728-721D-38F0BAABA5D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1B216C0D-ED77-A3FB-1229-FCE39EA1D9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CA1614-DD6B-49CD-A247-1937CF1361F0}" type="datetimeFigureOut">
              <a:rPr lang="es-ES" smtClean="0"/>
              <a:t>10/11/2025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AB57139-F468-1448-0486-6D9CBEDA5E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7520D690-EC57-B98E-4FC2-2FB8FFDF7A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BD1267-2AD3-46E6-83C0-5C61011B653A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879017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4CE85C2-83BE-42D5-3DE7-92680ABA9B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8C87756-A933-E82D-66D2-B7646A49424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73755375-16C8-5574-695A-60D9DBCF968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38BD1AE7-070A-4A52-2987-A4853B6D0E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CA1614-DD6B-49CD-A247-1937CF1361F0}" type="datetimeFigureOut">
              <a:rPr lang="es-ES" smtClean="0"/>
              <a:t>10/11/2025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3C7B5E17-350C-E2E2-5410-8E4302A0B6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E898C57B-CBCC-7C3F-7CBD-E81162A92E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BD1267-2AD3-46E6-83C0-5C61011B653A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2398167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CE97D60-8BC1-58BC-EBAA-A847A8A0D4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1FB6BDD4-115F-D8CA-0064-ECB7BF97F3E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EE4B1A95-FEA0-BB80-B80F-26BEEB8DA97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A56F57FD-C18D-ACC2-3E26-383399C22D9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7A6800B8-5A89-3659-6E0D-598FCDD46A9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4F8537C3-07D6-7906-D16B-4676D05400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CA1614-DD6B-49CD-A247-1937CF1361F0}" type="datetimeFigureOut">
              <a:rPr lang="es-ES" smtClean="0"/>
              <a:t>10/11/2025</a:t>
            </a:fld>
            <a:endParaRPr lang="es-ES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B3A1AD1D-88D5-66CE-89A5-484E55BFB8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2FEC0268-5B04-C8F4-0F08-B903C06887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BD1267-2AD3-46E6-83C0-5C61011B653A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7572245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88136F6-0B7C-66A0-7490-DD40388E42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C699C591-53E2-DF74-1E1F-07C7898704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CA1614-DD6B-49CD-A247-1937CF1361F0}" type="datetimeFigureOut">
              <a:rPr lang="es-ES" smtClean="0"/>
              <a:t>10/11/2025</a:t>
            </a:fld>
            <a:endParaRPr lang="es-ES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39929033-2E7A-B7AD-B61B-FE14C5A942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9DCF8589-B67A-C76B-CC09-C3D5DEAC6D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BD1267-2AD3-46E6-83C0-5C61011B653A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0885661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4B4D3460-FFE7-958F-586B-9BFFE22620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CA1614-DD6B-49CD-A247-1937CF1361F0}" type="datetimeFigureOut">
              <a:rPr lang="es-ES" smtClean="0"/>
              <a:t>10/11/2025</a:t>
            </a:fld>
            <a:endParaRPr lang="es-ES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9AC7C810-2F7B-0E61-0932-43886D4114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7EF72DF8-3C27-38CD-66C8-F539B84E96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BD1267-2AD3-46E6-83C0-5C61011B653A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8051219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D6E0C21-787F-3576-60BF-41F38D1E58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5F53A38E-F1C1-EAA3-9611-20908E1835F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6F41D63B-308D-8003-BEE0-A63ED30DBD6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08322E35-CA04-8648-B602-186061FDAB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CA1614-DD6B-49CD-A247-1937CF1361F0}" type="datetimeFigureOut">
              <a:rPr lang="es-ES" smtClean="0"/>
              <a:t>10/11/2025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6AF2AD8B-628E-8C0A-EF2B-45DC0C2E02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B86A8814-8522-4E64-84AB-60E849BB30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BD1267-2AD3-46E6-83C0-5C61011B653A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1581115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9224CEB-E003-1967-83B1-2B64CDA46B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A96F0B3A-AFB6-2A9B-AFDE-336FA49D16A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36A433E2-36AB-533F-1FFC-1B80458AA62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66D34FF4-3D2F-D8B2-018E-604F65121F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CA1614-DD6B-49CD-A247-1937CF1361F0}" type="datetimeFigureOut">
              <a:rPr lang="es-ES" smtClean="0"/>
              <a:t>10/11/2025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9B13E818-AD0A-28D0-0396-8BE68DAFC0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9FE13F74-ADC1-893E-6E3F-5BEE443032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BD1267-2AD3-46E6-83C0-5C61011B653A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4738799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5CBE11EA-2C2C-191D-437B-F861E40D44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FCA2EAAE-1478-C957-FDA7-BF09147979D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1703E5F-70FD-20E0-0E34-4C1ABE445D8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CA1614-DD6B-49CD-A247-1937CF1361F0}" type="datetimeFigureOut">
              <a:rPr lang="es-ES" smtClean="0"/>
              <a:t>10/11/2025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4C6E6E05-48B7-BC6E-B500-FE11275AE2D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AD2FE8F6-C5E1-F0AC-B1BC-F784D907541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BD1267-2AD3-46E6-83C0-5C61011B653A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0040900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mundofitness.com/diferencias-entre-hombres-y-mujeres-en-el-fitness/" TargetMode="External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creativecommons.org/licenses/by-nc/3.0/" TargetMode="Externa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jpg"/><Relationship Id="rId4" Type="http://schemas.openxmlformats.org/officeDocument/2006/relationships/image" Target="../media/image16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JPG"/><Relationship Id="rId4" Type="http://schemas.openxmlformats.org/officeDocument/2006/relationships/image" Target="../media/image20.jp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Relationship Id="rId9" Type="http://schemas.openxmlformats.org/officeDocument/2006/relationships/image" Target="../media/image32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7" Type="http://schemas.openxmlformats.org/officeDocument/2006/relationships/image" Target="../media/image40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7" Type="http://schemas.openxmlformats.org/officeDocument/2006/relationships/image" Target="../media/image49.tiff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8.png"/><Relationship Id="rId5" Type="http://schemas.openxmlformats.org/officeDocument/2006/relationships/oleObject" Target="../embeddings/oleObject1.bin"/><Relationship Id="rId4" Type="http://schemas.openxmlformats.org/officeDocument/2006/relationships/image" Target="../media/image47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3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g"/><Relationship Id="rId2" Type="http://schemas.openxmlformats.org/officeDocument/2006/relationships/image" Target="../media/image5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6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7" Type="http://schemas.openxmlformats.org/officeDocument/2006/relationships/image" Target="../media/image62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1.jpg"/><Relationship Id="rId5" Type="http://schemas.openxmlformats.org/officeDocument/2006/relationships/image" Target="../media/image60.jpeg"/><Relationship Id="rId4" Type="http://schemas.openxmlformats.org/officeDocument/2006/relationships/image" Target="../media/image59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5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tif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tif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pxhere.com/fr/photo/1532185" TargetMode="External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1 Título">
            <a:extLst>
              <a:ext uri="{FF2B5EF4-FFF2-40B4-BE49-F238E27FC236}">
                <a16:creationId xmlns:a16="http://schemas.microsoft.com/office/drawing/2014/main" id="{2A3D8533-5B74-4629-A778-053FF9AFF922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s-ES" altLang="es-ES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LO QUE SIEMPRE QUISISTE SABER DE UROLOGÍA FUNCIONAL</a:t>
            </a:r>
          </a:p>
        </p:txBody>
      </p:sp>
      <p:sp>
        <p:nvSpPr>
          <p:cNvPr id="3" name="2 Subtítulo">
            <a:extLst>
              <a:ext uri="{FF2B5EF4-FFF2-40B4-BE49-F238E27FC236}">
                <a16:creationId xmlns:a16="http://schemas.microsoft.com/office/drawing/2014/main" id="{FABDEB32-7C4A-4D8E-A386-ECE6A12A0F8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es-ES" dirty="0">
                <a:solidFill>
                  <a:srgbClr val="00B0F0"/>
                </a:solidFill>
              </a:rPr>
              <a:t>UROLOGÍA FUNCIONAL FEMENINA</a:t>
            </a:r>
          </a:p>
        </p:txBody>
      </p:sp>
      <p:sp>
        <p:nvSpPr>
          <p:cNvPr id="5" name="Subtítulo 2">
            <a:extLst>
              <a:ext uri="{FF2B5EF4-FFF2-40B4-BE49-F238E27FC236}">
                <a16:creationId xmlns:a16="http://schemas.microsoft.com/office/drawing/2014/main" id="{2C0F64C3-44F9-871C-2E79-211115ABBA83}"/>
              </a:ext>
            </a:extLst>
          </p:cNvPr>
          <p:cNvSpPr txBox="1">
            <a:spLocks/>
          </p:cNvSpPr>
          <p:nvPr/>
        </p:nvSpPr>
        <p:spPr>
          <a:xfrm>
            <a:off x="7320136" y="5138781"/>
            <a:ext cx="4694988" cy="9545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s-ES" sz="12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Dra. Raquel González López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s-ES" sz="1200" dirty="0">
                <a:solidFill>
                  <a:sysClr val="windowText" lastClr="000000"/>
                </a:solidFill>
                <a:latin typeface="Calibri"/>
              </a:rPr>
              <a:t>Jefe Asociado de Urología, Unidad de Urología Funcional e Investigación</a:t>
            </a:r>
            <a:endParaRPr kumimoji="0" lang="es-ES" sz="12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s-ES" sz="1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H.U. Fundación Jiménez Díaz, Madrid</a:t>
            </a:r>
          </a:p>
        </p:txBody>
      </p:sp>
    </p:spTree>
    <p:extLst>
      <p:ext uri="{BB962C8B-B14F-4D97-AF65-F5344CB8AC3E}">
        <p14:creationId xmlns:p14="http://schemas.microsoft.com/office/powerpoint/2010/main" val="6490811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74A22D-21C2-73BE-923C-A195ACE8B9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410A4926-8D05-A4B8-FA4E-16E20330FD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rcRect l="17358" r="17358"/>
          <a:stretch/>
        </p:blipFill>
        <p:spPr>
          <a:xfrm>
            <a:off x="5311702" y="10"/>
            <a:ext cx="6878775" cy="685799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EAC31241-F68E-FE06-B4D9-CFD585B45339}"/>
              </a:ext>
            </a:extLst>
          </p:cNvPr>
          <p:cNvSpPr txBox="1"/>
          <p:nvPr/>
        </p:nvSpPr>
        <p:spPr>
          <a:xfrm>
            <a:off x="9696400" y="5342250"/>
            <a:ext cx="22322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>
                <a:solidFill>
                  <a:schemeClr val="bg1"/>
                </a:solidFill>
              </a:rPr>
              <a:t>EBU 2024</a:t>
            </a:r>
          </a:p>
        </p:txBody>
      </p:sp>
      <p:sp>
        <p:nvSpPr>
          <p:cNvPr id="7" name="Marcador de contenido 6">
            <a:extLst>
              <a:ext uri="{FF2B5EF4-FFF2-40B4-BE49-F238E27FC236}">
                <a16:creationId xmlns:a16="http://schemas.microsoft.com/office/drawing/2014/main" id="{203ACC24-97CD-A9F2-9B51-09A84164FA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4473502" cy="4351338"/>
          </a:xfrm>
        </p:spPr>
        <p:txBody>
          <a:bodyPr/>
          <a:lstStyle/>
          <a:p>
            <a:r>
              <a:rPr lang="es-ES" dirty="0">
                <a:solidFill>
                  <a:schemeClr val="bg2">
                    <a:lumMod val="10000"/>
                  </a:schemeClr>
                </a:solidFill>
              </a:rPr>
              <a:t>¿En qué situaciones puede la </a:t>
            </a:r>
            <a:r>
              <a:rPr lang="es-ES" dirty="0" err="1">
                <a:solidFill>
                  <a:schemeClr val="bg2">
                    <a:lumMod val="10000"/>
                  </a:schemeClr>
                </a:solidFill>
              </a:rPr>
              <a:t>duloxetina</a:t>
            </a:r>
            <a:r>
              <a:rPr lang="es-ES" dirty="0">
                <a:solidFill>
                  <a:schemeClr val="bg2">
                    <a:lumMod val="10000"/>
                  </a:schemeClr>
                </a:solidFill>
              </a:rPr>
              <a:t> mejorar la incontinencia?</a:t>
            </a:r>
          </a:p>
          <a:p>
            <a:pPr marL="971550" lvl="1" indent="-514350">
              <a:buFont typeface="+mj-lt"/>
              <a:buAutoNum type="alphaUcPeriod"/>
            </a:pPr>
            <a:r>
              <a:rPr lang="es-ES" dirty="0">
                <a:solidFill>
                  <a:schemeClr val="bg2">
                    <a:lumMod val="10000"/>
                  </a:schemeClr>
                </a:solidFill>
              </a:rPr>
              <a:t> IUU en mujeres</a:t>
            </a:r>
          </a:p>
          <a:p>
            <a:pPr marL="971550" lvl="1" indent="-514350">
              <a:buFont typeface="+mj-lt"/>
              <a:buAutoNum type="alphaUcPeriod"/>
            </a:pPr>
            <a:r>
              <a:rPr lang="es-ES" dirty="0">
                <a:solidFill>
                  <a:schemeClr val="bg2">
                    <a:lumMod val="10000"/>
                  </a:schemeClr>
                </a:solidFill>
              </a:rPr>
              <a:t>IUE </a:t>
            </a:r>
            <a:r>
              <a:rPr lang="es-ES" dirty="0" err="1">
                <a:solidFill>
                  <a:schemeClr val="bg2">
                    <a:lumMod val="10000"/>
                  </a:schemeClr>
                </a:solidFill>
              </a:rPr>
              <a:t>postprostatectomía</a:t>
            </a:r>
            <a:endParaRPr lang="es-ES" dirty="0">
              <a:solidFill>
                <a:schemeClr val="bg2">
                  <a:lumMod val="10000"/>
                </a:schemeClr>
              </a:solidFill>
            </a:endParaRPr>
          </a:p>
          <a:p>
            <a:pPr marL="971550" lvl="1" indent="-514350">
              <a:buFont typeface="+mj-lt"/>
              <a:buAutoNum type="alphaUcPeriod"/>
            </a:pPr>
            <a:r>
              <a:rPr lang="es-ES" dirty="0">
                <a:solidFill>
                  <a:schemeClr val="bg2">
                    <a:lumMod val="10000"/>
                  </a:schemeClr>
                </a:solidFill>
              </a:rPr>
              <a:t>IUE en mujeres</a:t>
            </a:r>
          </a:p>
          <a:p>
            <a:pPr marL="971550" lvl="1" indent="-514350">
              <a:buFont typeface="+mj-lt"/>
              <a:buAutoNum type="alphaUcPeriod"/>
            </a:pPr>
            <a:r>
              <a:rPr lang="es-ES" dirty="0">
                <a:solidFill>
                  <a:schemeClr val="bg2">
                    <a:lumMod val="10000"/>
                  </a:schemeClr>
                </a:solidFill>
              </a:rPr>
              <a:t>IUE en mujeres y hombres</a:t>
            </a:r>
          </a:p>
          <a:p>
            <a:endParaRPr lang="es-ES" dirty="0"/>
          </a:p>
        </p:txBody>
      </p:sp>
      <p:sp>
        <p:nvSpPr>
          <p:cNvPr id="9" name="Título 8">
            <a:extLst>
              <a:ext uri="{FF2B5EF4-FFF2-40B4-BE49-F238E27FC236}">
                <a16:creationId xmlns:a16="http://schemas.microsoft.com/office/drawing/2014/main" id="{109C1F4E-630E-B14B-148E-8699A0A169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>
                <a:solidFill>
                  <a:schemeClr val="bg2">
                    <a:lumMod val="10000"/>
                  </a:schemeClr>
                </a:solidFill>
              </a:rPr>
              <a:t>CONSEJOS PARA LUCÍA</a:t>
            </a:r>
            <a:endParaRPr lang="es-ES" dirty="0"/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91248860-C9F0-F316-8B42-26E2A01696AC}"/>
              </a:ext>
            </a:extLst>
          </p:cNvPr>
          <p:cNvSpPr txBox="1"/>
          <p:nvPr/>
        </p:nvSpPr>
        <p:spPr>
          <a:xfrm>
            <a:off x="5311702" y="6858000"/>
            <a:ext cx="687877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900">
                <a:hlinkClick r:id="rId3" tooltip="https://www.mundofitness.com/diferencias-entre-hombres-y-mujeres-en-el-fitness/"/>
              </a:rPr>
              <a:t>Esta foto</a:t>
            </a:r>
            <a:r>
              <a:rPr lang="es-ES" sz="900"/>
              <a:t> de Autor desconocido está bajo licencia </a:t>
            </a:r>
            <a:r>
              <a:rPr lang="es-ES" sz="900">
                <a:hlinkClick r:id="rId4" tooltip="https://creativecommons.org/licenses/by-nc/3.0/"/>
              </a:rPr>
              <a:t>CC BY-NC</a:t>
            </a:r>
            <a:endParaRPr lang="es-ES" sz="900"/>
          </a:p>
        </p:txBody>
      </p:sp>
    </p:spTree>
    <p:extLst>
      <p:ext uri="{BB962C8B-B14F-4D97-AF65-F5344CB8AC3E}">
        <p14:creationId xmlns:p14="http://schemas.microsoft.com/office/powerpoint/2010/main" val="4088200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6" dur="25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B0F0"/>
                                      </p:to>
                                    </p:animClr>
                                    <p:animClr clrSpc="rgb" dir="cw">
                                      <p:cBhvr>
                                        <p:cTn id="7" dur="25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F0"/>
                                      </p:to>
                                    </p:animClr>
                                    <p:set>
                                      <p:cBhvr>
                                        <p:cTn id="8" dur="25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9" dur="25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74F2405-5DB7-E5EB-EC3B-19106E6D23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>
                <a:solidFill>
                  <a:schemeClr val="bg2">
                    <a:lumMod val="10000"/>
                  </a:schemeClr>
                </a:solidFill>
              </a:rPr>
              <a:t>VAMOS A OPERAR A LUCÍA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83D0D515-81C8-F1B8-7C2F-4BF2B41557D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 dirty="0" err="1">
                <a:solidFill>
                  <a:schemeClr val="bg2">
                    <a:lumMod val="10000"/>
                  </a:schemeClr>
                </a:solidFill>
              </a:rPr>
              <a:t>Colposuspensión</a:t>
            </a:r>
            <a:r>
              <a:rPr lang="es-ES" dirty="0">
                <a:solidFill>
                  <a:schemeClr val="bg2">
                    <a:lumMod val="10000"/>
                  </a:schemeClr>
                </a:solidFill>
              </a:rPr>
              <a:t> (Burch)</a:t>
            </a:r>
          </a:p>
          <a:p>
            <a:r>
              <a:rPr lang="es-ES" dirty="0">
                <a:solidFill>
                  <a:schemeClr val="bg2">
                    <a:lumMod val="10000"/>
                  </a:schemeClr>
                </a:solidFill>
              </a:rPr>
              <a:t>Colocación de un cabestrillo </a:t>
            </a:r>
            <a:r>
              <a:rPr lang="es-ES" dirty="0" err="1">
                <a:solidFill>
                  <a:schemeClr val="bg2">
                    <a:lumMod val="10000"/>
                  </a:schemeClr>
                </a:solidFill>
              </a:rPr>
              <a:t>suburetral</a:t>
            </a:r>
            <a:endParaRPr lang="es-ES" dirty="0">
              <a:solidFill>
                <a:schemeClr val="bg2">
                  <a:lumMod val="10000"/>
                </a:schemeClr>
              </a:solidFill>
            </a:endParaRPr>
          </a:p>
          <a:p>
            <a:pPr lvl="1"/>
            <a:r>
              <a:rPr lang="es-ES" dirty="0">
                <a:solidFill>
                  <a:schemeClr val="bg2">
                    <a:lumMod val="10000"/>
                  </a:schemeClr>
                </a:solidFill>
              </a:rPr>
              <a:t>Fascia autóloga</a:t>
            </a:r>
          </a:p>
          <a:p>
            <a:pPr lvl="1"/>
            <a:r>
              <a:rPr lang="es-ES" dirty="0">
                <a:solidFill>
                  <a:schemeClr val="bg2">
                    <a:lumMod val="10000"/>
                  </a:schemeClr>
                </a:solidFill>
              </a:rPr>
              <a:t>Malla sintética</a:t>
            </a:r>
          </a:p>
          <a:p>
            <a:pPr lvl="2"/>
            <a:r>
              <a:rPr lang="es-ES" dirty="0">
                <a:solidFill>
                  <a:schemeClr val="bg2">
                    <a:lumMod val="10000"/>
                  </a:schemeClr>
                </a:solidFill>
              </a:rPr>
              <a:t>TVT</a:t>
            </a:r>
          </a:p>
          <a:p>
            <a:pPr lvl="2"/>
            <a:r>
              <a:rPr lang="es-ES" dirty="0">
                <a:solidFill>
                  <a:schemeClr val="bg2">
                    <a:lumMod val="10000"/>
                  </a:schemeClr>
                </a:solidFill>
              </a:rPr>
              <a:t>TOT</a:t>
            </a:r>
          </a:p>
          <a:p>
            <a:pPr lvl="2"/>
            <a:r>
              <a:rPr lang="es-ES" dirty="0">
                <a:solidFill>
                  <a:schemeClr val="bg2">
                    <a:lumMod val="10000"/>
                  </a:schemeClr>
                </a:solidFill>
              </a:rPr>
              <a:t>Incisión única o </a:t>
            </a:r>
            <a:r>
              <a:rPr lang="es-ES" dirty="0" err="1">
                <a:solidFill>
                  <a:schemeClr val="bg2">
                    <a:lumMod val="10000"/>
                  </a:schemeClr>
                </a:solidFill>
              </a:rPr>
              <a:t>mini-sling</a:t>
            </a:r>
            <a:endParaRPr lang="es-ES" dirty="0">
              <a:solidFill>
                <a:schemeClr val="bg2">
                  <a:lumMod val="10000"/>
                </a:schemeClr>
              </a:solidFill>
            </a:endParaRPr>
          </a:p>
          <a:p>
            <a:r>
              <a:rPr lang="es-ES" dirty="0">
                <a:solidFill>
                  <a:schemeClr val="bg2">
                    <a:lumMod val="10000"/>
                  </a:schemeClr>
                </a:solidFill>
              </a:rPr>
              <a:t>Agente </a:t>
            </a:r>
            <a:r>
              <a:rPr lang="es-ES" dirty="0" err="1">
                <a:solidFill>
                  <a:schemeClr val="bg2">
                    <a:lumMod val="10000"/>
                  </a:schemeClr>
                </a:solidFill>
              </a:rPr>
              <a:t>abultante</a:t>
            </a:r>
            <a:r>
              <a:rPr lang="es-ES" dirty="0">
                <a:solidFill>
                  <a:schemeClr val="bg2">
                    <a:lumMod val="10000"/>
                  </a:schemeClr>
                </a:solidFill>
              </a:rPr>
              <a:t> periuretral</a:t>
            </a:r>
          </a:p>
        </p:txBody>
      </p:sp>
    </p:spTree>
    <p:extLst>
      <p:ext uri="{BB962C8B-B14F-4D97-AF65-F5344CB8AC3E}">
        <p14:creationId xmlns:p14="http://schemas.microsoft.com/office/powerpoint/2010/main" val="68746044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7 Marcador de contenido">
            <a:extLst>
              <a:ext uri="{FF2B5EF4-FFF2-40B4-BE49-F238E27FC236}">
                <a16:creationId xmlns:a16="http://schemas.microsoft.com/office/drawing/2014/main" id="{3447E3F9-83AA-D944-D00D-103CB0346732}"/>
              </a:ext>
            </a:extLst>
          </p:cNvPr>
          <p:cNvGraphicFramePr>
            <a:graphicFrameLocks/>
          </p:cNvGraphicFramePr>
          <p:nvPr/>
        </p:nvGraphicFramePr>
        <p:xfrm>
          <a:off x="767408" y="253820"/>
          <a:ext cx="10729192" cy="6350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9194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2372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11686">
                <a:tc>
                  <a:txBody>
                    <a:bodyPr/>
                    <a:lstStyle/>
                    <a:p>
                      <a:r>
                        <a:rPr lang="es-ES" sz="1600" dirty="0"/>
                        <a:t>PROCEDIMIENTO</a:t>
                      </a:r>
                    </a:p>
                  </a:txBody>
                  <a:tcPr marL="68580" marR="68580" marT="60960" marB="60960"/>
                </a:tc>
                <a:tc>
                  <a:txBody>
                    <a:bodyPr/>
                    <a:lstStyle/>
                    <a:p>
                      <a:r>
                        <a:rPr lang="es-ES" sz="1600" dirty="0"/>
                        <a:t>RECOMENDACIÓN ICI</a:t>
                      </a:r>
                    </a:p>
                  </a:txBody>
                  <a:tcPr marL="68580" marR="68580" marT="60960" marB="6096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0986">
                <a:tc>
                  <a:txBody>
                    <a:bodyPr/>
                    <a:lstStyle/>
                    <a:p>
                      <a:r>
                        <a:rPr lang="es-ES" sz="1200" b="1" dirty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AGENTES ABULTANTES</a:t>
                      </a:r>
                    </a:p>
                  </a:txBody>
                  <a:tcPr marL="68580" marR="68580" marT="60960" marB="60960"/>
                </a:tc>
                <a:tc>
                  <a:txBody>
                    <a:bodyPr/>
                    <a:lstStyle/>
                    <a:p>
                      <a:r>
                        <a:rPr lang="es-ES" sz="1200" dirty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No recomendados en mujeres que deseen un tratamiento único y duradero para la IUE (Grado B)</a:t>
                      </a:r>
                    </a:p>
                  </a:txBody>
                  <a:tcPr marL="68580" marR="68580" marT="60960" marB="6096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0986">
                <a:tc>
                  <a:txBody>
                    <a:bodyPr/>
                    <a:lstStyle/>
                    <a:p>
                      <a:endParaRPr lang="es-ES" sz="1200" dirty="0">
                        <a:solidFill>
                          <a:schemeClr val="bg2">
                            <a:lumMod val="10000"/>
                          </a:schemeClr>
                        </a:solidFill>
                      </a:endParaRPr>
                    </a:p>
                  </a:txBody>
                  <a:tcPr marL="68580" marR="68580" marT="60960" marB="60960"/>
                </a:tc>
                <a:tc>
                  <a:txBody>
                    <a:bodyPr/>
                    <a:lstStyle/>
                    <a:p>
                      <a:r>
                        <a:rPr lang="es-ES" sz="1200" dirty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Opción en mujeres</a:t>
                      </a:r>
                      <a:r>
                        <a:rPr lang="es-ES" sz="1200" baseline="0" dirty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 seleccionadas tras consensuar su duración limitada a largo plazo (Grado B)</a:t>
                      </a:r>
                      <a:endParaRPr lang="es-ES" sz="1200" dirty="0">
                        <a:solidFill>
                          <a:schemeClr val="bg2">
                            <a:lumMod val="10000"/>
                          </a:schemeClr>
                        </a:solidFill>
                      </a:endParaRPr>
                    </a:p>
                  </a:txBody>
                  <a:tcPr marL="68580" marR="68580" marT="60960" marB="6096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25250">
                <a:tc>
                  <a:txBody>
                    <a:bodyPr/>
                    <a:lstStyle/>
                    <a:p>
                      <a:endParaRPr lang="es-ES" sz="1200" dirty="0">
                        <a:solidFill>
                          <a:schemeClr val="bg2">
                            <a:lumMod val="10000"/>
                          </a:schemeClr>
                        </a:solidFill>
                      </a:endParaRPr>
                    </a:p>
                  </a:txBody>
                  <a:tcPr marL="68580" marR="68580" marT="60960" marB="6096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200" dirty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Puede ofrecerse en IUE persistente o recurrente tras cirugía anti-incontinencia,</a:t>
                      </a:r>
                      <a:r>
                        <a:rPr lang="es-ES" sz="1200" baseline="0" dirty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 entendiendo que es una opción inferior a repetir la cirugía </a:t>
                      </a:r>
                      <a:r>
                        <a:rPr lang="es-ES" sz="1200" dirty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anti-incontinencia </a:t>
                      </a:r>
                      <a:r>
                        <a:rPr lang="es-ES" sz="1200" baseline="0" dirty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(Grado C)</a:t>
                      </a:r>
                      <a:endParaRPr lang="es-ES" sz="1200" dirty="0">
                        <a:solidFill>
                          <a:schemeClr val="bg2">
                            <a:lumMod val="10000"/>
                          </a:schemeClr>
                        </a:solidFill>
                      </a:endParaRPr>
                    </a:p>
                  </a:txBody>
                  <a:tcPr marL="68580" marR="68580" marT="60960" marB="6096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0986">
                <a:tc>
                  <a:txBody>
                    <a:bodyPr/>
                    <a:lstStyle/>
                    <a:p>
                      <a:r>
                        <a:rPr lang="es-ES" sz="1200" b="1" dirty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CABESTRILLO FASCIA AUTÓLOGA</a:t>
                      </a:r>
                    </a:p>
                  </a:txBody>
                  <a:tcPr marL="68580" marR="68580" marT="60960" marB="6096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200" dirty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Opción quirúrgica para cirugía de IUE femenina primaria o recurrente </a:t>
                      </a:r>
                      <a:r>
                        <a:rPr lang="es-ES" sz="1200" baseline="0" dirty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(Grado A)</a:t>
                      </a:r>
                      <a:endParaRPr lang="es-ES" sz="1200" dirty="0">
                        <a:solidFill>
                          <a:schemeClr val="bg2">
                            <a:lumMod val="10000"/>
                          </a:schemeClr>
                        </a:solidFill>
                      </a:endParaRPr>
                    </a:p>
                  </a:txBody>
                  <a:tcPr marL="68580" marR="68580" marT="60960" marB="6096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20986">
                <a:tc>
                  <a:txBody>
                    <a:bodyPr/>
                    <a:lstStyle/>
                    <a:p>
                      <a:r>
                        <a:rPr lang="es-ES" sz="1200" b="1" dirty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CABESTRILLOS</a:t>
                      </a:r>
                      <a:r>
                        <a:rPr lang="es-ES" sz="1200" b="1" baseline="0" dirty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 SINTÉTICOS</a:t>
                      </a:r>
                      <a:endParaRPr lang="es-ES" sz="1200" b="1" dirty="0">
                        <a:solidFill>
                          <a:schemeClr val="bg2">
                            <a:lumMod val="10000"/>
                          </a:schemeClr>
                        </a:solidFill>
                      </a:endParaRPr>
                    </a:p>
                  </a:txBody>
                  <a:tcPr marL="68580" marR="68580" marT="60960" marB="6096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200" dirty="0" err="1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Retropúbicos</a:t>
                      </a:r>
                      <a:r>
                        <a:rPr lang="es-ES" sz="1200" dirty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 son una opción eficaz y duradera </a:t>
                      </a:r>
                      <a:r>
                        <a:rPr lang="es-ES" sz="1200" baseline="0" dirty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(Grado A)</a:t>
                      </a:r>
                      <a:endParaRPr lang="es-ES" sz="1200" dirty="0">
                        <a:solidFill>
                          <a:schemeClr val="bg2">
                            <a:lumMod val="10000"/>
                          </a:schemeClr>
                        </a:solidFill>
                      </a:endParaRPr>
                    </a:p>
                  </a:txBody>
                  <a:tcPr marL="68580" marR="68580" marT="60960" marB="6096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40272">
                <a:tc>
                  <a:txBody>
                    <a:bodyPr/>
                    <a:lstStyle/>
                    <a:p>
                      <a:endParaRPr lang="es-ES" sz="1200" dirty="0">
                        <a:solidFill>
                          <a:schemeClr val="bg2">
                            <a:lumMod val="10000"/>
                          </a:schemeClr>
                        </a:solidFill>
                      </a:endParaRPr>
                    </a:p>
                  </a:txBody>
                  <a:tcPr marL="68580" marR="68580" marT="60960" marB="6096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200" dirty="0" err="1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Transobturadores</a:t>
                      </a:r>
                      <a:r>
                        <a:rPr lang="es-ES" sz="1200" dirty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 son un</a:t>
                      </a:r>
                      <a:r>
                        <a:rPr lang="es-ES" sz="1200" baseline="0" dirty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 tratamiento efectivo tras las recomendaciones sobre sus efectos adversos y evidencia limitada a largo plazo (Grado B)</a:t>
                      </a:r>
                      <a:endParaRPr lang="es-ES" sz="1200" dirty="0">
                        <a:solidFill>
                          <a:schemeClr val="bg2">
                            <a:lumMod val="10000"/>
                          </a:schemeClr>
                        </a:solidFill>
                      </a:endParaRPr>
                    </a:p>
                  </a:txBody>
                  <a:tcPr marL="68580" marR="68580" marT="60960" marB="6096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25250">
                <a:tc>
                  <a:txBody>
                    <a:bodyPr/>
                    <a:lstStyle/>
                    <a:p>
                      <a:endParaRPr lang="es-ES" sz="1200">
                        <a:solidFill>
                          <a:schemeClr val="bg2">
                            <a:lumMod val="10000"/>
                          </a:schemeClr>
                        </a:solidFill>
                      </a:endParaRPr>
                    </a:p>
                  </a:txBody>
                  <a:tcPr marL="68580" marR="68580" marT="60960" marB="6096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200" dirty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La elección de la técnica quirúrgica </a:t>
                      </a:r>
                      <a:r>
                        <a:rPr lang="es-ES" sz="1200" dirty="0" err="1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transobturadora</a:t>
                      </a:r>
                      <a:r>
                        <a:rPr lang="es-ES" sz="1200" baseline="0" dirty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 debe realizarse según el criterio y experiencia del cirujano (Grado A/B)</a:t>
                      </a:r>
                      <a:endParaRPr lang="es-ES" sz="1200" dirty="0">
                        <a:solidFill>
                          <a:schemeClr val="bg2">
                            <a:lumMod val="10000"/>
                          </a:schemeClr>
                        </a:solidFill>
                      </a:endParaRPr>
                    </a:p>
                  </a:txBody>
                  <a:tcPr marL="68580" marR="68580" marT="60960" marB="6096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525250">
                <a:tc>
                  <a:txBody>
                    <a:bodyPr/>
                    <a:lstStyle/>
                    <a:p>
                      <a:endParaRPr lang="es-ES" sz="1200">
                        <a:solidFill>
                          <a:schemeClr val="bg2">
                            <a:lumMod val="10000"/>
                          </a:schemeClr>
                        </a:solidFill>
                      </a:endParaRPr>
                    </a:p>
                  </a:txBody>
                  <a:tcPr marL="68580" marR="68580" marT="60960" marB="6096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200" dirty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Los cabestrillos de incisión única son una opción tras la  recomendación sobre la ausencia de datos en el seguimiento a largo plazo </a:t>
                      </a:r>
                      <a:r>
                        <a:rPr lang="es-ES" sz="1200" baseline="0" dirty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(Grado B)</a:t>
                      </a:r>
                      <a:endParaRPr lang="es-ES" sz="1200" dirty="0">
                        <a:solidFill>
                          <a:schemeClr val="bg2">
                            <a:lumMod val="10000"/>
                          </a:schemeClr>
                        </a:solidFill>
                      </a:endParaRPr>
                    </a:p>
                  </a:txBody>
                  <a:tcPr marL="68580" marR="68580" marT="60960" marB="60960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20986">
                <a:tc>
                  <a:txBody>
                    <a:bodyPr/>
                    <a:lstStyle/>
                    <a:p>
                      <a:r>
                        <a:rPr lang="es-ES" sz="1200" b="1" dirty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COLPOSUSPENSIÓN BURCH</a:t>
                      </a:r>
                    </a:p>
                  </a:txBody>
                  <a:tcPr marL="68580" marR="68580" marT="60960" marB="6096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200" dirty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Opción quirúrgica para cirugía de IUE femenina primaria o recurrente </a:t>
                      </a:r>
                      <a:r>
                        <a:rPr lang="es-ES" sz="1200" baseline="0" dirty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(Grado A)</a:t>
                      </a:r>
                      <a:endParaRPr lang="es-ES" sz="1200" dirty="0">
                        <a:solidFill>
                          <a:schemeClr val="bg2">
                            <a:lumMod val="10000"/>
                          </a:schemeClr>
                        </a:solidFill>
                      </a:endParaRPr>
                    </a:p>
                  </a:txBody>
                  <a:tcPr marL="68580" marR="68580" marT="60960" marB="60960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20986">
                <a:tc>
                  <a:txBody>
                    <a:bodyPr/>
                    <a:lstStyle/>
                    <a:p>
                      <a:endParaRPr lang="es-ES" sz="1200" dirty="0">
                        <a:solidFill>
                          <a:schemeClr val="bg2">
                            <a:lumMod val="10000"/>
                          </a:schemeClr>
                        </a:solidFill>
                      </a:endParaRPr>
                    </a:p>
                  </a:txBody>
                  <a:tcPr marL="68580" marR="68580" marT="60960" marB="60960"/>
                </a:tc>
                <a:tc>
                  <a:txBody>
                    <a:bodyPr/>
                    <a:lstStyle/>
                    <a:p>
                      <a:r>
                        <a:rPr lang="es-ES" sz="1200" dirty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Considerar en mujeres que van a ser sometidas a cirugía abdominal simultánea </a:t>
                      </a:r>
                      <a:r>
                        <a:rPr lang="es-ES" sz="1200" baseline="0" dirty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(Grado D)</a:t>
                      </a:r>
                      <a:endParaRPr lang="es-ES" sz="1200" dirty="0">
                        <a:solidFill>
                          <a:schemeClr val="bg2">
                            <a:lumMod val="10000"/>
                          </a:schemeClr>
                        </a:solidFill>
                      </a:endParaRPr>
                    </a:p>
                  </a:txBody>
                  <a:tcPr marL="68580" marR="68580" marT="60960" marB="60960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525250">
                <a:tc>
                  <a:txBody>
                    <a:bodyPr/>
                    <a:lstStyle/>
                    <a:p>
                      <a:endParaRPr lang="es-ES" sz="1200">
                        <a:solidFill>
                          <a:schemeClr val="bg2">
                            <a:lumMod val="10000"/>
                          </a:schemeClr>
                        </a:solidFill>
                      </a:endParaRPr>
                    </a:p>
                  </a:txBody>
                  <a:tcPr marL="68580" marR="68580" marT="60960" marB="60960"/>
                </a:tc>
                <a:tc>
                  <a:txBody>
                    <a:bodyPr/>
                    <a:lstStyle/>
                    <a:p>
                      <a:r>
                        <a:rPr lang="es-ES" sz="1200" dirty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Técnicas mínimamente invasivas tienen  datos limitados a largo plazo y deben ser llevadas</a:t>
                      </a:r>
                      <a:r>
                        <a:rPr lang="es-ES" sz="1200" baseline="0" dirty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 a cabo por cirujanos expertos (Grado C)</a:t>
                      </a:r>
                      <a:endParaRPr lang="es-ES" sz="1200" dirty="0">
                        <a:solidFill>
                          <a:schemeClr val="bg2">
                            <a:lumMod val="10000"/>
                          </a:schemeClr>
                        </a:solidFill>
                      </a:endParaRPr>
                    </a:p>
                  </a:txBody>
                  <a:tcPr marL="68580" marR="68580" marT="60960" marB="60960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525250">
                <a:tc>
                  <a:txBody>
                    <a:bodyPr/>
                    <a:lstStyle/>
                    <a:p>
                      <a:r>
                        <a:rPr lang="es-ES" sz="1200" b="1" dirty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ESFÍNTER URINARIO ARTIFICIAL</a:t>
                      </a:r>
                    </a:p>
                  </a:txBody>
                  <a:tcPr marL="68580" marR="68580" marT="60960" marB="60960"/>
                </a:tc>
                <a:tc>
                  <a:txBody>
                    <a:bodyPr/>
                    <a:lstStyle/>
                    <a:p>
                      <a:r>
                        <a:rPr lang="es-ES" sz="1200" dirty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Mujeres muy seleccionadas con IUE recurrente y sólo después de consejos</a:t>
                      </a:r>
                      <a:r>
                        <a:rPr lang="es-ES" sz="1200" baseline="0" dirty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 sobre la probabilidad de  revisión quirúrgica (Grado C)</a:t>
                      </a:r>
                      <a:endParaRPr lang="es-ES" sz="1200" dirty="0">
                        <a:solidFill>
                          <a:schemeClr val="bg2">
                            <a:lumMod val="10000"/>
                          </a:schemeClr>
                        </a:solidFill>
                      </a:endParaRPr>
                    </a:p>
                  </a:txBody>
                  <a:tcPr marL="68580" marR="68580" marT="60960" marB="60960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52525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200" b="1" dirty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RADIOFRECUENCIA/LÁSER TU/VAGINAL</a:t>
                      </a:r>
                    </a:p>
                  </a:txBody>
                  <a:tcPr marL="68580" marR="68580" marT="60960" marB="6096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200" dirty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No recomendado </a:t>
                      </a:r>
                      <a:r>
                        <a:rPr lang="es-ES" sz="1200" baseline="0" dirty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(Grado A)</a:t>
                      </a:r>
                      <a:endParaRPr lang="es-ES" sz="1200" dirty="0">
                        <a:solidFill>
                          <a:schemeClr val="bg2">
                            <a:lumMod val="10000"/>
                          </a:schemeClr>
                        </a:solidFill>
                      </a:endParaRPr>
                    </a:p>
                  </a:txBody>
                  <a:tcPr marL="68580" marR="68580" marT="60960" marB="60960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320986">
                <a:tc>
                  <a:txBody>
                    <a:bodyPr/>
                    <a:lstStyle/>
                    <a:p>
                      <a:r>
                        <a:rPr lang="es-ES" sz="1200" b="1" baseline="0" dirty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TERAPIA CÉLULAS MADRE</a:t>
                      </a:r>
                    </a:p>
                  </a:txBody>
                  <a:tcPr marL="68580" marR="68580" marT="60960" marB="60960"/>
                </a:tc>
                <a:tc>
                  <a:txBody>
                    <a:bodyPr/>
                    <a:lstStyle/>
                    <a:p>
                      <a:r>
                        <a:rPr lang="es-ES" sz="1200" dirty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En</a:t>
                      </a:r>
                      <a:r>
                        <a:rPr lang="es-ES" sz="1200" baseline="0" dirty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 investigación, limitar su uso a ensayos clínicos (Grado D)</a:t>
                      </a:r>
                      <a:endParaRPr lang="es-ES" sz="1200" dirty="0">
                        <a:solidFill>
                          <a:schemeClr val="bg2">
                            <a:lumMod val="10000"/>
                          </a:schemeClr>
                        </a:solidFill>
                      </a:endParaRPr>
                    </a:p>
                  </a:txBody>
                  <a:tcPr marL="68580" marR="68580" marT="60960" marB="60960"/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</a:tbl>
          </a:graphicData>
        </a:graphic>
      </p:graphicFrame>
      <p:cxnSp>
        <p:nvCxnSpPr>
          <p:cNvPr id="7" name="Conector recto 6">
            <a:extLst>
              <a:ext uri="{FF2B5EF4-FFF2-40B4-BE49-F238E27FC236}">
                <a16:creationId xmlns:a16="http://schemas.microsoft.com/office/drawing/2014/main" id="{FC34C376-20FF-4490-8972-4B0860D61D3C}"/>
              </a:ext>
            </a:extLst>
          </p:cNvPr>
          <p:cNvCxnSpPr/>
          <p:nvPr/>
        </p:nvCxnSpPr>
        <p:spPr>
          <a:xfrm>
            <a:off x="809599" y="2090665"/>
            <a:ext cx="2160240" cy="0"/>
          </a:xfrm>
          <a:prstGeom prst="line">
            <a:avLst/>
          </a:prstGeom>
          <a:ln w="508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Conector recto 7">
            <a:extLst>
              <a:ext uri="{FF2B5EF4-FFF2-40B4-BE49-F238E27FC236}">
                <a16:creationId xmlns:a16="http://schemas.microsoft.com/office/drawing/2014/main" id="{0FC4399E-EE80-D82E-9592-01454686D653}"/>
              </a:ext>
            </a:extLst>
          </p:cNvPr>
          <p:cNvCxnSpPr>
            <a:cxnSpLocks/>
          </p:cNvCxnSpPr>
          <p:nvPr/>
        </p:nvCxnSpPr>
        <p:spPr>
          <a:xfrm>
            <a:off x="809599" y="2401010"/>
            <a:ext cx="1686001" cy="0"/>
          </a:xfrm>
          <a:prstGeom prst="line">
            <a:avLst/>
          </a:prstGeom>
          <a:ln w="508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Conector recto 9">
            <a:extLst>
              <a:ext uri="{FF2B5EF4-FFF2-40B4-BE49-F238E27FC236}">
                <a16:creationId xmlns:a16="http://schemas.microsoft.com/office/drawing/2014/main" id="{2507F3B0-FFC7-4DF4-7F45-A3AE00DF7A0F}"/>
              </a:ext>
            </a:extLst>
          </p:cNvPr>
          <p:cNvCxnSpPr>
            <a:cxnSpLocks/>
          </p:cNvCxnSpPr>
          <p:nvPr/>
        </p:nvCxnSpPr>
        <p:spPr>
          <a:xfrm>
            <a:off x="836981" y="4315409"/>
            <a:ext cx="1730627" cy="0"/>
          </a:xfrm>
          <a:prstGeom prst="line">
            <a:avLst/>
          </a:prstGeom>
          <a:ln w="508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82558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>
            <a:extLst>
              <a:ext uri="{FF2B5EF4-FFF2-40B4-BE49-F238E27FC236}">
                <a16:creationId xmlns:a16="http://schemas.microsoft.com/office/drawing/2014/main" id="{9766C0B9-7BA3-5A05-97C1-C8B7386954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>
                <a:solidFill>
                  <a:schemeClr val="bg2">
                    <a:lumMod val="10000"/>
                  </a:schemeClr>
                </a:solidFill>
              </a:rPr>
              <a:t>EFICACIA Y COMPLICACIONES </a:t>
            </a:r>
            <a:br>
              <a:rPr lang="es-ES" dirty="0">
                <a:solidFill>
                  <a:schemeClr val="bg2">
                    <a:lumMod val="10000"/>
                  </a:schemeClr>
                </a:solidFill>
              </a:rPr>
            </a:br>
            <a:r>
              <a:rPr lang="es-ES" dirty="0">
                <a:solidFill>
                  <a:schemeClr val="bg2">
                    <a:lumMod val="10000"/>
                  </a:schemeClr>
                </a:solidFill>
              </a:rPr>
              <a:t>DE LA CIRUGÍA DE IUE</a:t>
            </a:r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958FF7F5-3949-9D94-FB43-955A5F4056C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" dirty="0">
                <a:solidFill>
                  <a:schemeClr val="bg2">
                    <a:lumMod val="10000"/>
                  </a:schemeClr>
                </a:solidFill>
              </a:rPr>
              <a:t>CIRUGÍA ABDOMINAL</a:t>
            </a:r>
          </a:p>
        </p:txBody>
      </p:sp>
      <p:sp>
        <p:nvSpPr>
          <p:cNvPr id="5" name="Marcador de contenido 4">
            <a:extLst>
              <a:ext uri="{FF2B5EF4-FFF2-40B4-BE49-F238E27FC236}">
                <a16:creationId xmlns:a16="http://schemas.microsoft.com/office/drawing/2014/main" id="{3249CE9A-8732-1F3D-4201-96644D8D2868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s-ES" dirty="0">
                <a:solidFill>
                  <a:schemeClr val="bg2">
                    <a:lumMod val="10000"/>
                  </a:schemeClr>
                </a:solidFill>
              </a:rPr>
              <a:t>COLPOSUSPENSIÓN DE BURCH</a:t>
            </a:r>
          </a:p>
          <a:p>
            <a:pPr lvl="1"/>
            <a:r>
              <a:rPr lang="es-ES" dirty="0">
                <a:solidFill>
                  <a:schemeClr val="bg2">
                    <a:lumMod val="10000"/>
                  </a:schemeClr>
                </a:solidFill>
              </a:rPr>
              <a:t>Eficacia 70-90%</a:t>
            </a:r>
          </a:p>
          <a:p>
            <a:pPr lvl="1"/>
            <a:r>
              <a:rPr lang="es-ES" dirty="0">
                <a:solidFill>
                  <a:schemeClr val="bg2">
                    <a:lumMod val="10000"/>
                  </a:schemeClr>
                </a:solidFill>
              </a:rPr>
              <a:t>Mayor riesgo de POP anterior</a:t>
            </a:r>
          </a:p>
        </p:txBody>
      </p:sp>
      <p:sp>
        <p:nvSpPr>
          <p:cNvPr id="6" name="Marcador de texto 5">
            <a:extLst>
              <a:ext uri="{FF2B5EF4-FFF2-40B4-BE49-F238E27FC236}">
                <a16:creationId xmlns:a16="http://schemas.microsoft.com/office/drawing/2014/main" id="{B0859645-332A-05B0-9872-EFB8E4ED003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s-ES" dirty="0">
                <a:solidFill>
                  <a:schemeClr val="bg2">
                    <a:lumMod val="10000"/>
                  </a:schemeClr>
                </a:solidFill>
              </a:rPr>
              <a:t>CIRUGÍA VAGINAL</a:t>
            </a:r>
          </a:p>
        </p:txBody>
      </p:sp>
      <p:sp>
        <p:nvSpPr>
          <p:cNvPr id="7" name="Marcador de contenido 6">
            <a:extLst>
              <a:ext uri="{FF2B5EF4-FFF2-40B4-BE49-F238E27FC236}">
                <a16:creationId xmlns:a16="http://schemas.microsoft.com/office/drawing/2014/main" id="{CFBB5E8C-5CD2-56B6-CDB8-8B22A067B253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s-ES" dirty="0">
                <a:solidFill>
                  <a:schemeClr val="bg2">
                    <a:lumMod val="10000"/>
                  </a:schemeClr>
                </a:solidFill>
              </a:rPr>
              <a:t>CABESTRILLO AUTÓLOGO</a:t>
            </a:r>
          </a:p>
          <a:p>
            <a:pPr lvl="1"/>
            <a:r>
              <a:rPr lang="es-ES" dirty="0">
                <a:solidFill>
                  <a:schemeClr val="bg2">
                    <a:lumMod val="10000"/>
                  </a:schemeClr>
                </a:solidFill>
              </a:rPr>
              <a:t>Eficacia 70-90%</a:t>
            </a:r>
          </a:p>
          <a:p>
            <a:pPr lvl="1"/>
            <a:r>
              <a:rPr lang="es-ES" dirty="0">
                <a:solidFill>
                  <a:schemeClr val="bg2">
                    <a:lumMod val="10000"/>
                  </a:schemeClr>
                </a:solidFill>
              </a:rPr>
              <a:t>Mayor disfunción de vaciado</a:t>
            </a:r>
          </a:p>
          <a:p>
            <a:r>
              <a:rPr lang="es-ES" dirty="0">
                <a:solidFill>
                  <a:schemeClr val="bg2">
                    <a:lumMod val="10000"/>
                  </a:schemeClr>
                </a:solidFill>
              </a:rPr>
              <a:t>CABESTRILLO SINTÉTICO</a:t>
            </a:r>
          </a:p>
          <a:p>
            <a:pPr lvl="1"/>
            <a:r>
              <a:rPr lang="es-ES" dirty="0">
                <a:solidFill>
                  <a:schemeClr val="bg2">
                    <a:lumMod val="10000"/>
                  </a:schemeClr>
                </a:solidFill>
              </a:rPr>
              <a:t>Eficacia 70-90%</a:t>
            </a:r>
          </a:p>
          <a:p>
            <a:pPr lvl="1"/>
            <a:r>
              <a:rPr lang="es-ES" dirty="0">
                <a:solidFill>
                  <a:schemeClr val="bg2">
                    <a:lumMod val="10000"/>
                  </a:schemeClr>
                </a:solidFill>
              </a:rPr>
              <a:t>Mayores complicaciones asociadas a la malla</a:t>
            </a:r>
          </a:p>
          <a:p>
            <a:pPr lvl="2"/>
            <a:r>
              <a:rPr lang="es-ES" dirty="0">
                <a:solidFill>
                  <a:schemeClr val="bg2">
                    <a:lumMod val="10000"/>
                  </a:schemeClr>
                </a:solidFill>
              </a:rPr>
              <a:t>TVT: perforación vesical y disfunción de vaciado</a:t>
            </a:r>
          </a:p>
          <a:p>
            <a:pPr lvl="2"/>
            <a:r>
              <a:rPr lang="es-ES" dirty="0">
                <a:solidFill>
                  <a:schemeClr val="bg2">
                    <a:lumMod val="10000"/>
                  </a:schemeClr>
                </a:solidFill>
              </a:rPr>
              <a:t>TOT: dolor inguinal</a:t>
            </a:r>
          </a:p>
          <a:p>
            <a:pPr lvl="2"/>
            <a:r>
              <a:rPr lang="es-ES" dirty="0">
                <a:solidFill>
                  <a:schemeClr val="bg2">
                    <a:lumMod val="10000"/>
                  </a:schemeClr>
                </a:solidFill>
              </a:rPr>
              <a:t>SIS: similares resultados</a:t>
            </a:r>
          </a:p>
        </p:txBody>
      </p:sp>
    </p:spTree>
    <p:extLst>
      <p:ext uri="{BB962C8B-B14F-4D97-AF65-F5344CB8AC3E}">
        <p14:creationId xmlns:p14="http://schemas.microsoft.com/office/powerpoint/2010/main" val="793610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5" grpId="0" uiExpand="1" build="allAtOnce"/>
      <p:bldP spid="6" grpId="0" build="allAtOnce"/>
      <p:bldP spid="7" grpId="0" uiExpand="1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 descr="Diagrama&#10;&#10;Descripción generada automáticamente con confianza baja">
            <a:extLst>
              <a:ext uri="{FF2B5EF4-FFF2-40B4-BE49-F238E27FC236}">
                <a16:creationId xmlns:a16="http://schemas.microsoft.com/office/drawing/2014/main" id="{8FDF7361-A222-917C-9119-F55FC06333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CEFE6A0A-B12D-6549-BD7F-64D48DB168B4}"/>
              </a:ext>
            </a:extLst>
          </p:cNvPr>
          <p:cNvSpPr txBox="1"/>
          <p:nvPr/>
        </p:nvSpPr>
        <p:spPr>
          <a:xfrm>
            <a:off x="5375920" y="6381908"/>
            <a:ext cx="288032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ES" sz="800" dirty="0">
                <a:solidFill>
                  <a:schemeClr val="bg2">
                    <a:lumMod val="10000"/>
                  </a:schemeClr>
                </a:solidFill>
              </a:rPr>
              <a:t>Cortesía </a:t>
            </a:r>
            <a:r>
              <a:rPr lang="es-ES" sz="800" dirty="0" err="1">
                <a:solidFill>
                  <a:schemeClr val="bg2">
                    <a:lumMod val="10000"/>
                  </a:schemeClr>
                </a:solidFill>
              </a:rPr>
              <a:t>Dr</a:t>
            </a:r>
            <a:r>
              <a:rPr lang="es-ES" sz="800" dirty="0">
                <a:solidFill>
                  <a:schemeClr val="bg2">
                    <a:lumMod val="10000"/>
                  </a:schemeClr>
                </a:solidFill>
              </a:rPr>
              <a:t> Jesús Moreno</a:t>
            </a:r>
          </a:p>
        </p:txBody>
      </p:sp>
    </p:spTree>
    <p:extLst>
      <p:ext uri="{BB962C8B-B14F-4D97-AF65-F5344CB8AC3E}">
        <p14:creationId xmlns:p14="http://schemas.microsoft.com/office/powerpoint/2010/main" val="394737261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 descr="Imagen que contiene interior, tabla, cuchillo, pieza&#10;&#10;Descripción generada automáticamente">
            <a:extLst>
              <a:ext uri="{FF2B5EF4-FFF2-40B4-BE49-F238E27FC236}">
                <a16:creationId xmlns:a16="http://schemas.microsoft.com/office/drawing/2014/main" id="{3915030A-F22B-F272-7579-E89D2320318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707" r="15042" b="-1"/>
          <a:stretch/>
        </p:blipFill>
        <p:spPr>
          <a:xfrm>
            <a:off x="3793813" y="744344"/>
            <a:ext cx="4627646" cy="4627648"/>
          </a:xfrm>
          <a:custGeom>
            <a:avLst/>
            <a:gdLst/>
            <a:ahLst/>
            <a:cxnLst/>
            <a:rect l="l" t="t" r="r" b="b"/>
            <a:pathLst>
              <a:path w="4627646" h="4627648">
                <a:moveTo>
                  <a:pt x="2313823" y="0"/>
                </a:moveTo>
                <a:cubicBezTo>
                  <a:pt x="3591712" y="0"/>
                  <a:pt x="4627646" y="1035934"/>
                  <a:pt x="4627646" y="2313824"/>
                </a:cubicBezTo>
                <a:cubicBezTo>
                  <a:pt x="4627646" y="3591714"/>
                  <a:pt x="3591712" y="4627648"/>
                  <a:pt x="2313823" y="4627648"/>
                </a:cubicBezTo>
                <a:cubicBezTo>
                  <a:pt x="1035934" y="4627648"/>
                  <a:pt x="0" y="3591714"/>
                  <a:pt x="0" y="2313824"/>
                </a:cubicBezTo>
                <a:cubicBezTo>
                  <a:pt x="0" y="1035934"/>
                  <a:pt x="1035934" y="0"/>
                  <a:pt x="2313823" y="0"/>
                </a:cubicBezTo>
                <a:close/>
              </a:path>
            </a:pathLst>
          </a:custGeom>
        </p:spPr>
      </p:pic>
      <p:pic>
        <p:nvPicPr>
          <p:cNvPr id="3" name="Imagen 2" descr="Mano de una persona&#10;&#10;Descripción generada automáticamente con confianza media">
            <a:extLst>
              <a:ext uri="{FF2B5EF4-FFF2-40B4-BE49-F238E27FC236}">
                <a16:creationId xmlns:a16="http://schemas.microsoft.com/office/drawing/2014/main" id="{241BCA5C-5019-30C0-CC08-286079A8214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71" r="22098" b="4"/>
          <a:stretch/>
        </p:blipFill>
        <p:spPr>
          <a:xfrm>
            <a:off x="1319706" y="1757695"/>
            <a:ext cx="2590737" cy="2926956"/>
          </a:xfrm>
          <a:custGeom>
            <a:avLst/>
            <a:gdLst/>
            <a:ahLst/>
            <a:cxnLst/>
            <a:rect l="l" t="t" r="r" b="b"/>
            <a:pathLst>
              <a:path w="2590737" h="2926956">
                <a:moveTo>
                  <a:pt x="1463478" y="0"/>
                </a:moveTo>
                <a:cubicBezTo>
                  <a:pt x="1867606" y="0"/>
                  <a:pt x="2233476" y="163805"/>
                  <a:pt x="2498313" y="428643"/>
                </a:cubicBezTo>
                <a:lnTo>
                  <a:pt x="2501029" y="431631"/>
                </a:lnTo>
                <a:lnTo>
                  <a:pt x="2445696" y="582811"/>
                </a:lnTo>
                <a:cubicBezTo>
                  <a:pt x="2374039" y="813196"/>
                  <a:pt x="2335437" y="1058145"/>
                  <a:pt x="2335437" y="1312109"/>
                </a:cubicBezTo>
                <a:cubicBezTo>
                  <a:pt x="2335437" y="1650728"/>
                  <a:pt x="2404063" y="1973319"/>
                  <a:pt x="2528166" y="2266732"/>
                </a:cubicBezTo>
                <a:lnTo>
                  <a:pt x="2590737" y="2396622"/>
                </a:lnTo>
                <a:lnTo>
                  <a:pt x="2498313" y="2498313"/>
                </a:lnTo>
                <a:cubicBezTo>
                  <a:pt x="2233476" y="2763151"/>
                  <a:pt x="1867606" y="2926956"/>
                  <a:pt x="1463478" y="2926956"/>
                </a:cubicBezTo>
                <a:cubicBezTo>
                  <a:pt x="655221" y="2926956"/>
                  <a:pt x="0" y="2271735"/>
                  <a:pt x="0" y="1463478"/>
                </a:cubicBezTo>
                <a:cubicBezTo>
                  <a:pt x="0" y="655221"/>
                  <a:pt x="655221" y="0"/>
                  <a:pt x="1463478" y="0"/>
                </a:cubicBezTo>
                <a:close/>
              </a:path>
            </a:pathLst>
          </a:custGeom>
        </p:spPr>
      </p:pic>
      <p:pic>
        <p:nvPicPr>
          <p:cNvPr id="7" name="Imagen 6" descr="Imagen que contiene interior, ropa, tijeras, par&#10;&#10;Descripción generada automáticamente">
            <a:extLst>
              <a:ext uri="{FF2B5EF4-FFF2-40B4-BE49-F238E27FC236}">
                <a16:creationId xmlns:a16="http://schemas.microsoft.com/office/drawing/2014/main" id="{3E3D09F2-636E-8388-CB22-5F3FC2A309A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" b="10017"/>
          <a:stretch/>
        </p:blipFill>
        <p:spPr>
          <a:xfrm>
            <a:off x="8297994" y="1757695"/>
            <a:ext cx="2577829" cy="2926956"/>
          </a:xfrm>
          <a:custGeom>
            <a:avLst/>
            <a:gdLst/>
            <a:ahLst/>
            <a:cxnLst/>
            <a:rect l="l" t="t" r="r" b="b"/>
            <a:pathLst>
              <a:path w="2577829" h="2926956">
                <a:moveTo>
                  <a:pt x="1114351" y="0"/>
                </a:moveTo>
                <a:cubicBezTo>
                  <a:pt x="1922608" y="0"/>
                  <a:pt x="2577829" y="655221"/>
                  <a:pt x="2577829" y="1463478"/>
                </a:cubicBezTo>
                <a:cubicBezTo>
                  <a:pt x="2577829" y="2271735"/>
                  <a:pt x="1922608" y="2926956"/>
                  <a:pt x="1114351" y="2926956"/>
                </a:cubicBezTo>
                <a:cubicBezTo>
                  <a:pt x="710223" y="2926956"/>
                  <a:pt x="344353" y="2763151"/>
                  <a:pt x="79516" y="2498313"/>
                </a:cubicBezTo>
                <a:lnTo>
                  <a:pt x="0" y="2410824"/>
                </a:lnTo>
                <a:lnTo>
                  <a:pt x="69413" y="2266732"/>
                </a:lnTo>
                <a:cubicBezTo>
                  <a:pt x="193516" y="1973319"/>
                  <a:pt x="262142" y="1650728"/>
                  <a:pt x="262142" y="1312109"/>
                </a:cubicBezTo>
                <a:cubicBezTo>
                  <a:pt x="262142" y="1058145"/>
                  <a:pt x="223540" y="813196"/>
                  <a:pt x="151883" y="582811"/>
                </a:cubicBezTo>
                <a:lnTo>
                  <a:pt x="91478" y="417771"/>
                </a:lnTo>
                <a:lnTo>
                  <a:pt x="183443" y="334187"/>
                </a:lnTo>
                <a:cubicBezTo>
                  <a:pt x="436418" y="125413"/>
                  <a:pt x="760739" y="0"/>
                  <a:pt x="1114351" y="0"/>
                </a:cubicBezTo>
                <a:close/>
              </a:path>
            </a:pathLst>
          </a:custGeom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C2783209-F3C1-5A3D-7383-4B4BCC79C7D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0216" y="4793199"/>
            <a:ext cx="3503712" cy="19708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CuadroTexto 9">
            <a:extLst>
              <a:ext uri="{FF2B5EF4-FFF2-40B4-BE49-F238E27FC236}">
                <a16:creationId xmlns:a16="http://schemas.microsoft.com/office/drawing/2014/main" id="{BB56D809-DA09-32C9-B1FE-BCB64934FB81}"/>
              </a:ext>
            </a:extLst>
          </p:cNvPr>
          <p:cNvSpPr txBox="1"/>
          <p:nvPr/>
        </p:nvSpPr>
        <p:spPr>
          <a:xfrm>
            <a:off x="8976320" y="6597932"/>
            <a:ext cx="288032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ES" sz="800" dirty="0">
                <a:solidFill>
                  <a:schemeClr val="bg2">
                    <a:lumMod val="10000"/>
                  </a:schemeClr>
                </a:solidFill>
              </a:rPr>
              <a:t>Cortesía </a:t>
            </a:r>
            <a:r>
              <a:rPr lang="es-ES" sz="800" dirty="0" err="1">
                <a:solidFill>
                  <a:schemeClr val="bg2">
                    <a:lumMod val="10000"/>
                  </a:schemeClr>
                </a:solidFill>
              </a:rPr>
              <a:t>Dr</a:t>
            </a:r>
            <a:r>
              <a:rPr lang="es-ES" sz="800" dirty="0">
                <a:solidFill>
                  <a:schemeClr val="bg2">
                    <a:lumMod val="10000"/>
                  </a:schemeClr>
                </a:solidFill>
              </a:rPr>
              <a:t> Jesús Moreno</a:t>
            </a:r>
          </a:p>
        </p:txBody>
      </p:sp>
    </p:spTree>
    <p:extLst>
      <p:ext uri="{BB962C8B-B14F-4D97-AF65-F5344CB8AC3E}">
        <p14:creationId xmlns:p14="http://schemas.microsoft.com/office/powerpoint/2010/main" val="147631310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n 8" descr="Imagen que contiene ropa interior&#10;&#10;Descripción generada automáticamente">
            <a:extLst>
              <a:ext uri="{FF2B5EF4-FFF2-40B4-BE49-F238E27FC236}">
                <a16:creationId xmlns:a16="http://schemas.microsoft.com/office/drawing/2014/main" id="{7D898DAC-3680-8A2B-6818-B63DA70E0B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0762" y="643467"/>
            <a:ext cx="4521274" cy="2543217"/>
          </a:xfrm>
          <a:prstGeom prst="rect">
            <a:avLst/>
          </a:prstGeom>
        </p:spPr>
      </p:pic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91B6081D-D3E8-4209-B85B-EB1C655A627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6091214" y="1111170"/>
            <a:ext cx="11040" cy="4645103"/>
          </a:xfrm>
          <a:prstGeom prst="line">
            <a:avLst/>
          </a:prstGeom>
          <a:ln w="19050">
            <a:solidFill>
              <a:srgbClr val="7F7F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Imagen 6" descr="Imagen que contiene ropa&#10;&#10;Descripción generada automáticamente">
            <a:extLst>
              <a:ext uri="{FF2B5EF4-FFF2-40B4-BE49-F238E27FC236}">
                <a16:creationId xmlns:a16="http://schemas.microsoft.com/office/drawing/2014/main" id="{6AC84E6F-51DD-B35D-3E14-37FCA283B44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4149" y="643467"/>
            <a:ext cx="4521274" cy="2543217"/>
          </a:xfrm>
          <a:prstGeom prst="rect">
            <a:avLst/>
          </a:prstGeom>
        </p:spPr>
      </p:pic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28CA55E4-1295-45C8-BA05-5A9E705B749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403027" y="3428998"/>
            <a:ext cx="4188904" cy="1"/>
          </a:xfrm>
          <a:prstGeom prst="line">
            <a:avLst/>
          </a:prstGeom>
          <a:ln w="19050">
            <a:solidFill>
              <a:srgbClr val="7F7F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08C5794E-A9A1-4A23-AF68-C79A7822334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6610334" y="3428998"/>
            <a:ext cx="4188904" cy="1"/>
          </a:xfrm>
          <a:prstGeom prst="line">
            <a:avLst/>
          </a:prstGeom>
          <a:ln w="19050">
            <a:solidFill>
              <a:srgbClr val="7F7F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Imagen 4" descr="Un dibujo de una persona&#10;&#10;Descripción generada automáticamente con confianza baja">
            <a:extLst>
              <a:ext uri="{FF2B5EF4-FFF2-40B4-BE49-F238E27FC236}">
                <a16:creationId xmlns:a16="http://schemas.microsoft.com/office/drawing/2014/main" id="{2C3DA3CA-9969-26B2-5ECB-6317AA215EB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8411" y="3671316"/>
            <a:ext cx="4525976" cy="2545862"/>
          </a:xfrm>
          <a:prstGeom prst="rect">
            <a:avLst/>
          </a:prstGeom>
        </p:spPr>
      </p:pic>
      <p:pic>
        <p:nvPicPr>
          <p:cNvPr id="3" name="Imagen 2" descr="Imagen que contiene persona, agua, sostener, mujer&#10;&#10;Descripción generada automáticamente">
            <a:extLst>
              <a:ext uri="{FF2B5EF4-FFF2-40B4-BE49-F238E27FC236}">
                <a16:creationId xmlns:a16="http://schemas.microsoft.com/office/drawing/2014/main" id="{F2DA4863-67F2-94A3-7796-26600150BAD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2473" y="3671316"/>
            <a:ext cx="3404625" cy="2553469"/>
          </a:xfrm>
          <a:prstGeom prst="rect">
            <a:avLst/>
          </a:prstGeom>
        </p:spPr>
      </p:pic>
      <p:sp>
        <p:nvSpPr>
          <p:cNvPr id="10" name="CuadroTexto 9">
            <a:extLst>
              <a:ext uri="{FF2B5EF4-FFF2-40B4-BE49-F238E27FC236}">
                <a16:creationId xmlns:a16="http://schemas.microsoft.com/office/drawing/2014/main" id="{278C84BE-CB09-E727-ED8F-622D4DB674A5}"/>
              </a:ext>
            </a:extLst>
          </p:cNvPr>
          <p:cNvSpPr txBox="1"/>
          <p:nvPr/>
        </p:nvSpPr>
        <p:spPr>
          <a:xfrm>
            <a:off x="1199456" y="6381908"/>
            <a:ext cx="288032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>
                <a:solidFill>
                  <a:schemeClr val="bg2">
                    <a:lumMod val="10000"/>
                  </a:schemeClr>
                </a:solidFill>
              </a:rPr>
              <a:t>Cortesía </a:t>
            </a:r>
            <a:r>
              <a:rPr lang="es-ES" sz="800" dirty="0" err="1">
                <a:solidFill>
                  <a:schemeClr val="bg2">
                    <a:lumMod val="10000"/>
                  </a:schemeClr>
                </a:solidFill>
              </a:rPr>
              <a:t>Dr</a:t>
            </a:r>
            <a:r>
              <a:rPr lang="es-ES" sz="800" dirty="0">
                <a:solidFill>
                  <a:schemeClr val="bg2">
                    <a:lumMod val="10000"/>
                  </a:schemeClr>
                </a:solidFill>
              </a:rPr>
              <a:t> Jesús Moreno</a:t>
            </a:r>
          </a:p>
        </p:txBody>
      </p:sp>
    </p:spTree>
    <p:extLst>
      <p:ext uri="{BB962C8B-B14F-4D97-AF65-F5344CB8AC3E}">
        <p14:creationId xmlns:p14="http://schemas.microsoft.com/office/powerpoint/2010/main" val="83417689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09089E6-4178-238B-E08A-E9E12A7CEE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642194"/>
          </a:xfrm>
        </p:spPr>
        <p:txBody>
          <a:bodyPr/>
          <a:lstStyle/>
          <a:p>
            <a:r>
              <a:rPr lang="es-ES" sz="2400" dirty="0">
                <a:solidFill>
                  <a:schemeClr val="bg2">
                    <a:lumMod val="10000"/>
                  </a:schemeClr>
                </a:solidFill>
              </a:rPr>
              <a:t>En mujeres con incontinencia urinaria de esfuerzo (IUE), </a:t>
            </a:r>
            <a:br>
              <a:rPr lang="es-ES" sz="2400" dirty="0">
                <a:solidFill>
                  <a:schemeClr val="bg2">
                    <a:lumMod val="10000"/>
                  </a:schemeClr>
                </a:solidFill>
              </a:rPr>
            </a:br>
            <a:r>
              <a:rPr lang="es-ES" sz="2400" dirty="0">
                <a:solidFill>
                  <a:schemeClr val="bg2">
                    <a:lumMod val="10000"/>
                  </a:schemeClr>
                </a:solidFill>
              </a:rPr>
              <a:t>¿cuáles son los efectos adversos y la eficacia en la curación de la IUE con </a:t>
            </a:r>
            <a:r>
              <a:rPr lang="es-ES" sz="2400" dirty="0" err="1">
                <a:solidFill>
                  <a:schemeClr val="bg2">
                    <a:lumMod val="10000"/>
                  </a:schemeClr>
                </a:solidFill>
              </a:rPr>
              <a:t>colposuspensión</a:t>
            </a:r>
            <a:r>
              <a:rPr lang="es-ES" sz="2400" dirty="0">
                <a:solidFill>
                  <a:schemeClr val="bg2">
                    <a:lumMod val="10000"/>
                  </a:schemeClr>
                </a:solidFill>
              </a:rPr>
              <a:t> abierta en comparación con el cabestrillo sintético </a:t>
            </a:r>
            <a:r>
              <a:rPr lang="es-ES" sz="2400" dirty="0" err="1">
                <a:solidFill>
                  <a:schemeClr val="bg2">
                    <a:lumMod val="10000"/>
                  </a:schemeClr>
                </a:solidFill>
              </a:rPr>
              <a:t>mediouretral</a:t>
            </a:r>
            <a:r>
              <a:rPr lang="es-ES" sz="2400" dirty="0">
                <a:solidFill>
                  <a:schemeClr val="bg2">
                    <a:lumMod val="10000"/>
                  </a:schemeClr>
                </a:solidFill>
              </a:rPr>
              <a:t>?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994F905B-179C-7560-48AA-7A7C836B9FC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2492896"/>
            <a:ext cx="6638528" cy="3633267"/>
          </a:xfrm>
        </p:spPr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s-ES" sz="2400" dirty="0">
                <a:solidFill>
                  <a:schemeClr val="bg2">
                    <a:lumMod val="10000"/>
                  </a:schemeClr>
                </a:solidFill>
              </a:rPr>
              <a:t>Ambos procedimientos son igual de eficaces</a:t>
            </a:r>
          </a:p>
          <a:p>
            <a:pPr marL="514350" indent="-514350">
              <a:buFont typeface="+mj-lt"/>
              <a:buAutoNum type="alphaUcPeriod"/>
            </a:pPr>
            <a:r>
              <a:rPr lang="es-ES" sz="2400" dirty="0">
                <a:solidFill>
                  <a:schemeClr val="bg2">
                    <a:lumMod val="10000"/>
                  </a:schemeClr>
                </a:solidFill>
              </a:rPr>
              <a:t>El prolapso de órganos pélvicos es menos frecuente tras la </a:t>
            </a:r>
            <a:r>
              <a:rPr lang="es-ES" sz="2400" dirty="0" err="1">
                <a:solidFill>
                  <a:schemeClr val="bg2">
                    <a:lumMod val="10000"/>
                  </a:schemeClr>
                </a:solidFill>
              </a:rPr>
              <a:t>colposuspensión</a:t>
            </a:r>
            <a:endParaRPr lang="es-ES" sz="2400" dirty="0">
              <a:solidFill>
                <a:schemeClr val="bg2">
                  <a:lumMod val="10000"/>
                </a:schemeClr>
              </a:solidFill>
            </a:endParaRPr>
          </a:p>
          <a:p>
            <a:pPr marL="514350" indent="-514350">
              <a:buFont typeface="+mj-lt"/>
              <a:buAutoNum type="alphaUcPeriod"/>
            </a:pPr>
            <a:r>
              <a:rPr lang="es-ES" sz="2400" dirty="0">
                <a:solidFill>
                  <a:schemeClr val="bg2">
                    <a:lumMod val="10000"/>
                  </a:schemeClr>
                </a:solidFill>
              </a:rPr>
              <a:t>La disfunción miccional es más frecuente tras la </a:t>
            </a:r>
            <a:r>
              <a:rPr lang="es-ES" sz="2400" dirty="0" err="1">
                <a:solidFill>
                  <a:schemeClr val="bg2">
                    <a:lumMod val="10000"/>
                  </a:schemeClr>
                </a:solidFill>
              </a:rPr>
              <a:t>colposuspensión</a:t>
            </a:r>
            <a:endParaRPr lang="es-ES" sz="2400" dirty="0">
              <a:solidFill>
                <a:schemeClr val="bg2">
                  <a:lumMod val="10000"/>
                </a:schemeClr>
              </a:solidFill>
            </a:endParaRPr>
          </a:p>
          <a:p>
            <a:pPr marL="514350" indent="-514350">
              <a:buFont typeface="+mj-lt"/>
              <a:buAutoNum type="alphaUcPeriod"/>
            </a:pPr>
            <a:r>
              <a:rPr lang="es-ES" sz="2400" dirty="0">
                <a:solidFill>
                  <a:schemeClr val="bg2">
                    <a:lumMod val="10000"/>
                  </a:schemeClr>
                </a:solidFill>
              </a:rPr>
              <a:t>La morbilidad y las complicaciones son mayores tras la </a:t>
            </a:r>
            <a:r>
              <a:rPr lang="es-ES" sz="2400" dirty="0" err="1">
                <a:solidFill>
                  <a:schemeClr val="bg2">
                    <a:lumMod val="10000"/>
                  </a:schemeClr>
                </a:solidFill>
              </a:rPr>
              <a:t>colposuspensión</a:t>
            </a:r>
            <a:endParaRPr lang="es-ES" sz="2400" dirty="0">
              <a:solidFill>
                <a:schemeClr val="bg2">
                  <a:lumMod val="10000"/>
                </a:schemeClr>
              </a:solidFill>
            </a:endParaRP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1BEB2CDF-2436-05B1-3D43-4FCD27F4E97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41726" y="2006100"/>
            <a:ext cx="3554874" cy="4375228"/>
          </a:xfrm>
          <a:prstGeom prst="rect">
            <a:avLst/>
          </a:prstGeom>
        </p:spPr>
      </p:pic>
      <p:sp>
        <p:nvSpPr>
          <p:cNvPr id="5" name="CuadroTexto 4">
            <a:extLst>
              <a:ext uri="{FF2B5EF4-FFF2-40B4-BE49-F238E27FC236}">
                <a16:creationId xmlns:a16="http://schemas.microsoft.com/office/drawing/2014/main" id="{03122A0B-92CE-C5E6-D4AC-66591BB84669}"/>
              </a:ext>
            </a:extLst>
          </p:cNvPr>
          <p:cNvSpPr txBox="1"/>
          <p:nvPr/>
        </p:nvSpPr>
        <p:spPr>
          <a:xfrm>
            <a:off x="8904312" y="6011996"/>
            <a:ext cx="2664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ES" dirty="0">
                <a:solidFill>
                  <a:schemeClr val="bg1"/>
                </a:solidFill>
              </a:rPr>
              <a:t>EBU 2021</a:t>
            </a:r>
          </a:p>
        </p:txBody>
      </p:sp>
    </p:spTree>
    <p:extLst>
      <p:ext uri="{BB962C8B-B14F-4D97-AF65-F5344CB8AC3E}">
        <p14:creationId xmlns:p14="http://schemas.microsoft.com/office/powerpoint/2010/main" val="3297773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6" dur="2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548DD4"/>
                                      </p:to>
                                    </p:animClr>
                                    <p:animClr clrSpc="rgb" dir="cw">
                                      <p:cBhvr>
                                        <p:cTn id="7" dur="2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548DD4"/>
                                      </p:to>
                                    </p:animClr>
                                    <p:set>
                                      <p:cBhvr>
                                        <p:cTn id="8" dur="2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9" dur="2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>
            <a:extLst>
              <a:ext uri="{FF2B5EF4-FFF2-40B4-BE49-F238E27FC236}">
                <a16:creationId xmlns:a16="http://schemas.microsoft.com/office/drawing/2014/main" id="{D4B4CBFC-ABCB-01DA-19F2-D3A442F271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>
                <a:solidFill>
                  <a:schemeClr val="bg2">
                    <a:lumMod val="10000"/>
                  </a:schemeClr>
                </a:solidFill>
              </a:rPr>
              <a:t>DESPUÉS DE 8 AÑOS, </a:t>
            </a:r>
            <a:br>
              <a:rPr lang="es-ES" dirty="0">
                <a:solidFill>
                  <a:schemeClr val="bg2">
                    <a:lumMod val="10000"/>
                  </a:schemeClr>
                </a:solidFill>
              </a:rPr>
            </a:br>
            <a:r>
              <a:rPr lang="es-ES" dirty="0">
                <a:solidFill>
                  <a:schemeClr val="bg2">
                    <a:lumMod val="10000"/>
                  </a:schemeClr>
                </a:solidFill>
              </a:rPr>
              <a:t>LUCÍA TIENE PROBLEMAS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9A33C133-06AD-BA88-8FA8-438CB44FA86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89720" y="1855365"/>
            <a:ext cx="9374832" cy="4525963"/>
          </a:xfrm>
        </p:spPr>
        <p:txBody>
          <a:bodyPr/>
          <a:lstStyle/>
          <a:p>
            <a:r>
              <a:rPr lang="es-ES" sz="2400" dirty="0">
                <a:solidFill>
                  <a:schemeClr val="bg2">
                    <a:lumMod val="10000"/>
                  </a:schemeClr>
                </a:solidFill>
              </a:rPr>
              <a:t>54 años</a:t>
            </a:r>
          </a:p>
          <a:p>
            <a:r>
              <a:rPr lang="es-ES" sz="2400" dirty="0">
                <a:solidFill>
                  <a:schemeClr val="bg2">
                    <a:lumMod val="10000"/>
                  </a:schemeClr>
                </a:solidFill>
              </a:rPr>
              <a:t>Urgencia miccional</a:t>
            </a:r>
          </a:p>
          <a:p>
            <a:r>
              <a:rPr lang="es-ES" sz="2400" dirty="0">
                <a:solidFill>
                  <a:schemeClr val="bg2">
                    <a:lumMod val="10000"/>
                  </a:schemeClr>
                </a:solidFill>
              </a:rPr>
              <a:t>Frecuencia diurna horaria y nocturia 2 veces</a:t>
            </a:r>
          </a:p>
          <a:p>
            <a:r>
              <a:rPr lang="es-ES" sz="2400" dirty="0">
                <a:solidFill>
                  <a:schemeClr val="bg2">
                    <a:lumMod val="10000"/>
                  </a:schemeClr>
                </a:solidFill>
              </a:rPr>
              <a:t>Incontinencia urinaria de urgencia</a:t>
            </a:r>
          </a:p>
          <a:p>
            <a:endParaRPr lang="es-ES" sz="2400" dirty="0">
              <a:solidFill>
                <a:schemeClr val="bg2">
                  <a:lumMod val="10000"/>
                </a:schemeClr>
              </a:solidFill>
            </a:endParaRPr>
          </a:p>
          <a:p>
            <a:r>
              <a:rPr lang="es-ES" sz="2400" dirty="0">
                <a:solidFill>
                  <a:schemeClr val="bg2">
                    <a:lumMod val="10000"/>
                  </a:schemeClr>
                </a:solidFill>
              </a:rPr>
              <a:t>En la exploración, no IUE, no extrusiones visibles ni palpables. No dolor.</a:t>
            </a:r>
          </a:p>
          <a:p>
            <a:endParaRPr lang="es-ES" sz="2400" dirty="0">
              <a:solidFill>
                <a:schemeClr val="bg2">
                  <a:lumMod val="10000"/>
                </a:schemeClr>
              </a:solidFill>
            </a:endParaRPr>
          </a:p>
          <a:p>
            <a:r>
              <a:rPr lang="es-ES" sz="2400" dirty="0">
                <a:solidFill>
                  <a:schemeClr val="bg2">
                    <a:lumMod val="10000"/>
                  </a:schemeClr>
                </a:solidFill>
              </a:rPr>
              <a:t>Cistoscopia normal, diario miccional acorde a la clínica</a:t>
            </a:r>
          </a:p>
        </p:txBody>
      </p:sp>
    </p:spTree>
    <p:extLst>
      <p:ext uri="{BB962C8B-B14F-4D97-AF65-F5344CB8AC3E}">
        <p14:creationId xmlns:p14="http://schemas.microsoft.com/office/powerpoint/2010/main" val="97018476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8033C73-30CE-5381-C03A-A865C93D2A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>
                <a:solidFill>
                  <a:schemeClr val="bg2">
                    <a:lumMod val="10000"/>
                  </a:schemeClr>
                </a:solidFill>
              </a:rPr>
              <a:t>AHORA, URODINÁMICA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12F68DF9-C766-ED3E-E7B4-FD8FC19E83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2854" y="1124744"/>
            <a:ext cx="10657184" cy="4051797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5197CBFD-9F4E-6A91-BBA9-88F3C9B5992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89199" y="2965231"/>
            <a:ext cx="9011457" cy="3488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7046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>
            <a:extLst>
              <a:ext uri="{FF2B5EF4-FFF2-40B4-BE49-F238E27FC236}">
                <a16:creationId xmlns:a16="http://schemas.microsoft.com/office/drawing/2014/main" id="{E4E67309-CFAE-9F2F-843D-F371E770F3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>
                <a:solidFill>
                  <a:schemeClr val="bg2">
                    <a:lumMod val="10000"/>
                  </a:schemeClr>
                </a:solidFill>
              </a:rPr>
              <a:t>LUCÍA TIENE 46 AÑOS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FF424BD6-5D37-5A73-5BE6-17F9A3C8339D}"/>
              </a:ext>
            </a:extLst>
          </p:cNvPr>
          <p:cNvSpPr txBox="1"/>
          <p:nvPr/>
        </p:nvSpPr>
        <p:spPr>
          <a:xfrm>
            <a:off x="2135560" y="1916832"/>
            <a:ext cx="8280920" cy="4299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z="2400" dirty="0">
                <a:solidFill>
                  <a:schemeClr val="bg2">
                    <a:lumMod val="10000"/>
                  </a:schemeClr>
                </a:solidFill>
              </a:rPr>
              <a:t>Pérdidas con esfuerzos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z="2400" dirty="0">
                <a:solidFill>
                  <a:schemeClr val="bg2">
                    <a:lumMod val="10000"/>
                  </a:schemeClr>
                </a:solidFill>
              </a:rPr>
              <a:t>Frecuencia diurna 2-3 horas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z="2400" dirty="0">
                <a:solidFill>
                  <a:schemeClr val="bg2">
                    <a:lumMod val="10000"/>
                  </a:schemeClr>
                </a:solidFill>
              </a:rPr>
              <a:t>No nocturia, no urgencia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z="2400" dirty="0">
                <a:solidFill>
                  <a:schemeClr val="bg2">
                    <a:lumMod val="10000"/>
                  </a:schemeClr>
                </a:solidFill>
              </a:rPr>
              <a:t>Utiliza 1 absorbente diario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ES" sz="2400" dirty="0">
              <a:solidFill>
                <a:schemeClr val="bg2">
                  <a:lumMod val="10000"/>
                </a:schemeClr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z="2400" dirty="0">
                <a:solidFill>
                  <a:schemeClr val="bg2">
                    <a:lumMod val="10000"/>
                  </a:schemeClr>
                </a:solidFill>
              </a:rPr>
              <a:t>2 hijos, partos vaginales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ES" sz="2400" dirty="0">
              <a:solidFill>
                <a:schemeClr val="bg2">
                  <a:lumMod val="10000"/>
                </a:schemeClr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z="2400" dirty="0">
                <a:solidFill>
                  <a:schemeClr val="bg2">
                    <a:lumMod val="10000"/>
                  </a:schemeClr>
                </a:solidFill>
              </a:rPr>
              <a:t>En la exploración, no prolapsos. IUE con hipermovilidad uretral, Oxford 3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ES" sz="2400" dirty="0">
              <a:solidFill>
                <a:schemeClr val="bg2">
                  <a:lumMod val="10000"/>
                </a:schemeClr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ES" sz="2400" dirty="0">
              <a:solidFill>
                <a:schemeClr val="bg2">
                  <a:lumMod val="1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79512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3E2B902-5D32-CBFF-9F00-A5EF020D82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>
                <a:solidFill>
                  <a:schemeClr val="bg2">
                    <a:lumMod val="10000"/>
                  </a:schemeClr>
                </a:solidFill>
              </a:rPr>
              <a:t>VEJIGA HIPERACTIVA</a:t>
            </a:r>
            <a:endParaRPr lang="es-ES" dirty="0"/>
          </a:p>
        </p:txBody>
      </p:sp>
      <p:grpSp>
        <p:nvGrpSpPr>
          <p:cNvPr id="12" name="Grupo 11">
            <a:extLst>
              <a:ext uri="{FF2B5EF4-FFF2-40B4-BE49-F238E27FC236}">
                <a16:creationId xmlns:a16="http://schemas.microsoft.com/office/drawing/2014/main" id="{9BEC662A-07DE-03B6-26E7-2B21DBEF91D4}"/>
              </a:ext>
            </a:extLst>
          </p:cNvPr>
          <p:cNvGrpSpPr/>
          <p:nvPr/>
        </p:nvGrpSpPr>
        <p:grpSpPr>
          <a:xfrm>
            <a:off x="527384" y="1796785"/>
            <a:ext cx="11131631" cy="4008479"/>
            <a:chOff x="527384" y="972314"/>
            <a:chExt cx="11131631" cy="4008479"/>
          </a:xfrm>
        </p:grpSpPr>
        <p:sp>
          <p:nvSpPr>
            <p:cNvPr id="13" name="Flecha derecha 4">
              <a:extLst>
                <a:ext uri="{FF2B5EF4-FFF2-40B4-BE49-F238E27FC236}">
                  <a16:creationId xmlns:a16="http://schemas.microsoft.com/office/drawing/2014/main" id="{33B0BE9D-90E3-ABDB-79B2-889718B5A6A4}"/>
                </a:ext>
              </a:extLst>
            </p:cNvPr>
            <p:cNvSpPr/>
            <p:nvPr/>
          </p:nvSpPr>
          <p:spPr>
            <a:xfrm>
              <a:off x="1583499" y="972314"/>
              <a:ext cx="9394400" cy="4008479"/>
            </a:xfrm>
            <a:prstGeom prst="rightArrow">
              <a:avLst/>
            </a:prstGeom>
            <a:solidFill>
              <a:srgbClr val="0070C0"/>
            </a:solidFill>
            <a:ln>
              <a:solidFill>
                <a:srgbClr val="002060"/>
              </a:solidFill>
            </a:ln>
            <a:effectLst>
              <a:glow rad="139700">
                <a:srgbClr val="5F787F">
                  <a:satMod val="175000"/>
                  <a:alpha val="40000"/>
                </a:srgbClr>
              </a:glow>
              <a:softEdge rad="12700"/>
            </a:effectLst>
            <a:scene3d>
              <a:camera prst="orthographicFront"/>
              <a:lightRig rig="threePt" dir="t">
                <a:rot lat="0" lon="0" rev="7500000"/>
              </a:lightRig>
            </a:scene3d>
            <a:sp3d z="-152400" extrusionH="63500" prstMaterial="matte">
              <a:bevelT w="144450" h="6350" prst="relaxedInset"/>
              <a:contourClr>
                <a:sysClr val="window" lastClr="FFFFFF"/>
              </a:contourClr>
            </a:sp3d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ES" sz="18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/>
                <a:uLnTx/>
                <a:uFillTx/>
                <a:latin typeface="Avenir Next LT Pro"/>
                <a:ea typeface="+mn-ea"/>
                <a:cs typeface="+mn-cs"/>
              </a:endParaRPr>
            </a:p>
          </p:txBody>
        </p:sp>
        <p:sp>
          <p:nvSpPr>
            <p:cNvPr id="14" name="Forma libre 5">
              <a:extLst>
                <a:ext uri="{FF2B5EF4-FFF2-40B4-BE49-F238E27FC236}">
                  <a16:creationId xmlns:a16="http://schemas.microsoft.com/office/drawing/2014/main" id="{318B2FFB-725C-E977-AEC1-52D0AAF5D034}"/>
                </a:ext>
              </a:extLst>
            </p:cNvPr>
            <p:cNvSpPr/>
            <p:nvPr/>
          </p:nvSpPr>
          <p:spPr>
            <a:xfrm>
              <a:off x="527384" y="2211956"/>
              <a:ext cx="1246969" cy="1425068"/>
            </a:xfrm>
            <a:custGeom>
              <a:avLst/>
              <a:gdLst>
                <a:gd name="connsiteX0" fmla="*/ 0 w 991221"/>
                <a:gd name="connsiteY0" fmla="*/ 165207 h 1510389"/>
                <a:gd name="connsiteX1" fmla="*/ 165207 w 991221"/>
                <a:gd name="connsiteY1" fmla="*/ 0 h 1510389"/>
                <a:gd name="connsiteX2" fmla="*/ 826014 w 991221"/>
                <a:gd name="connsiteY2" fmla="*/ 0 h 1510389"/>
                <a:gd name="connsiteX3" fmla="*/ 991221 w 991221"/>
                <a:gd name="connsiteY3" fmla="*/ 165207 h 1510389"/>
                <a:gd name="connsiteX4" fmla="*/ 991221 w 991221"/>
                <a:gd name="connsiteY4" fmla="*/ 1345182 h 1510389"/>
                <a:gd name="connsiteX5" fmla="*/ 826014 w 991221"/>
                <a:gd name="connsiteY5" fmla="*/ 1510389 h 1510389"/>
                <a:gd name="connsiteX6" fmla="*/ 165207 w 991221"/>
                <a:gd name="connsiteY6" fmla="*/ 1510389 h 1510389"/>
                <a:gd name="connsiteX7" fmla="*/ 0 w 991221"/>
                <a:gd name="connsiteY7" fmla="*/ 1345182 h 1510389"/>
                <a:gd name="connsiteX8" fmla="*/ 0 w 991221"/>
                <a:gd name="connsiteY8" fmla="*/ 165207 h 1510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91221" h="1510389">
                  <a:moveTo>
                    <a:pt x="0" y="165207"/>
                  </a:moveTo>
                  <a:cubicBezTo>
                    <a:pt x="0" y="73966"/>
                    <a:pt x="73966" y="0"/>
                    <a:pt x="165207" y="0"/>
                  </a:cubicBezTo>
                  <a:lnTo>
                    <a:pt x="826014" y="0"/>
                  </a:lnTo>
                  <a:cubicBezTo>
                    <a:pt x="917255" y="0"/>
                    <a:pt x="991221" y="73966"/>
                    <a:pt x="991221" y="165207"/>
                  </a:cubicBezTo>
                  <a:lnTo>
                    <a:pt x="991221" y="1345182"/>
                  </a:lnTo>
                  <a:cubicBezTo>
                    <a:pt x="991221" y="1436423"/>
                    <a:pt x="917255" y="1510389"/>
                    <a:pt x="826014" y="1510389"/>
                  </a:cubicBezTo>
                  <a:lnTo>
                    <a:pt x="165207" y="1510389"/>
                  </a:lnTo>
                  <a:cubicBezTo>
                    <a:pt x="73966" y="1510389"/>
                    <a:pt x="0" y="1436423"/>
                    <a:pt x="0" y="1345182"/>
                  </a:cubicBezTo>
                  <a:lnTo>
                    <a:pt x="0" y="165207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7500000"/>
              </a:lightRig>
            </a:scene3d>
            <a:sp3d prstMaterial="plastic">
              <a:bevelT w="127000" h="25400" prst="relaxedInset"/>
            </a:sp3d>
          </p:spPr>
          <p:txBody>
            <a:bodyPr spcFirstLastPara="0" vert="horz" wrap="square" lIns="94107" tIns="94107" rIns="94107" bIns="94107" numCol="1" spcCol="1270" anchor="ctr" anchorCtr="0">
              <a:noAutofit/>
            </a:bodyPr>
            <a:lstStyle/>
            <a:p>
              <a:pPr marL="0" marR="0" lvl="0" indent="0" algn="ctr" defTabSz="533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ES" sz="12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venir Next LT Pro"/>
                  <a:ea typeface="+mn-ea"/>
                  <a:cs typeface="+mn-cs"/>
                </a:rPr>
                <a:t>ESTILO DE VIDA</a:t>
              </a:r>
              <a:endParaRPr kumimoji="0" lang="en-US" sz="12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venir Next LT Pro"/>
                <a:ea typeface="+mn-ea"/>
                <a:cs typeface="+mn-cs"/>
              </a:endParaRPr>
            </a:p>
          </p:txBody>
        </p:sp>
        <p:sp>
          <p:nvSpPr>
            <p:cNvPr id="15" name="Forma libre 6">
              <a:extLst>
                <a:ext uri="{FF2B5EF4-FFF2-40B4-BE49-F238E27FC236}">
                  <a16:creationId xmlns:a16="http://schemas.microsoft.com/office/drawing/2014/main" id="{037F1E31-4385-336F-3AAE-E1CE191DFE2A}"/>
                </a:ext>
              </a:extLst>
            </p:cNvPr>
            <p:cNvSpPr/>
            <p:nvPr/>
          </p:nvSpPr>
          <p:spPr>
            <a:xfrm>
              <a:off x="1982180" y="2239899"/>
              <a:ext cx="2165912" cy="1369185"/>
            </a:xfrm>
            <a:custGeom>
              <a:avLst/>
              <a:gdLst>
                <a:gd name="connsiteX0" fmla="*/ 0 w 1721691"/>
                <a:gd name="connsiteY0" fmla="*/ 241865 h 1451160"/>
                <a:gd name="connsiteX1" fmla="*/ 241865 w 1721691"/>
                <a:gd name="connsiteY1" fmla="*/ 0 h 1451160"/>
                <a:gd name="connsiteX2" fmla="*/ 1479826 w 1721691"/>
                <a:gd name="connsiteY2" fmla="*/ 0 h 1451160"/>
                <a:gd name="connsiteX3" fmla="*/ 1721691 w 1721691"/>
                <a:gd name="connsiteY3" fmla="*/ 241865 h 1451160"/>
                <a:gd name="connsiteX4" fmla="*/ 1721691 w 1721691"/>
                <a:gd name="connsiteY4" fmla="*/ 1209295 h 1451160"/>
                <a:gd name="connsiteX5" fmla="*/ 1479826 w 1721691"/>
                <a:gd name="connsiteY5" fmla="*/ 1451160 h 1451160"/>
                <a:gd name="connsiteX6" fmla="*/ 241865 w 1721691"/>
                <a:gd name="connsiteY6" fmla="*/ 1451160 h 1451160"/>
                <a:gd name="connsiteX7" fmla="*/ 0 w 1721691"/>
                <a:gd name="connsiteY7" fmla="*/ 1209295 h 1451160"/>
                <a:gd name="connsiteX8" fmla="*/ 0 w 1721691"/>
                <a:gd name="connsiteY8" fmla="*/ 241865 h 1451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21691" h="1451160">
                  <a:moveTo>
                    <a:pt x="0" y="241865"/>
                  </a:moveTo>
                  <a:cubicBezTo>
                    <a:pt x="0" y="108287"/>
                    <a:pt x="108287" y="0"/>
                    <a:pt x="241865" y="0"/>
                  </a:cubicBezTo>
                  <a:lnTo>
                    <a:pt x="1479826" y="0"/>
                  </a:lnTo>
                  <a:cubicBezTo>
                    <a:pt x="1613404" y="0"/>
                    <a:pt x="1721691" y="108287"/>
                    <a:pt x="1721691" y="241865"/>
                  </a:cubicBezTo>
                  <a:lnTo>
                    <a:pt x="1721691" y="1209295"/>
                  </a:lnTo>
                  <a:cubicBezTo>
                    <a:pt x="1721691" y="1342873"/>
                    <a:pt x="1613404" y="1451160"/>
                    <a:pt x="1479826" y="1451160"/>
                  </a:cubicBezTo>
                  <a:lnTo>
                    <a:pt x="241865" y="1451160"/>
                  </a:lnTo>
                  <a:cubicBezTo>
                    <a:pt x="108287" y="1451160"/>
                    <a:pt x="0" y="1342873"/>
                    <a:pt x="0" y="1209295"/>
                  </a:cubicBezTo>
                  <a:lnTo>
                    <a:pt x="0" y="241865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B0F0">
                    <a:shade val="30000"/>
                    <a:satMod val="115000"/>
                  </a:srgbClr>
                </a:gs>
                <a:gs pos="50000">
                  <a:srgbClr val="00B0F0">
                    <a:shade val="67500"/>
                    <a:satMod val="115000"/>
                  </a:srgbClr>
                </a:gs>
                <a:gs pos="100000">
                  <a:srgbClr val="00B0F0">
                    <a:shade val="100000"/>
                    <a:satMod val="115000"/>
                  </a:srgbClr>
                </a:gs>
              </a:gsLst>
              <a:lin ang="2700000" scaled="1"/>
              <a:tileRect/>
            </a:gradFill>
            <a:ln>
              <a:noFill/>
            </a:ln>
            <a:effectLst/>
            <a:scene3d>
              <a:camera prst="orthographicFront"/>
              <a:lightRig rig="threePt" dir="t">
                <a:rot lat="0" lon="0" rev="7500000"/>
              </a:lightRig>
            </a:scene3d>
            <a:sp3d prstMaterial="plastic">
              <a:bevelT w="127000" h="25400" prst="relaxedInset"/>
            </a:sp3d>
          </p:spPr>
          <p:txBody>
            <a:bodyPr spcFirstLastPara="0" vert="horz" wrap="square" lIns="116560" tIns="116560" rIns="116560" bIns="116560" numCol="1" spcCol="1270" anchor="ctr" anchorCtr="0">
              <a:noAutofit/>
            </a:bodyPr>
            <a:lstStyle/>
            <a:p>
              <a:pPr marL="0" marR="0" lvl="0" indent="0" algn="ctr" defTabSz="533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ES" sz="12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venir Next LT Pro"/>
                  <a:ea typeface="+mn-ea"/>
                  <a:cs typeface="+mn-cs"/>
                </a:rPr>
                <a:t>EJERCICIOS DE SUELO PÉLVICO</a:t>
              </a:r>
            </a:p>
            <a:p>
              <a:pPr marL="0" marR="0" lvl="0" indent="0" algn="ctr" defTabSz="533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ES" sz="11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venir Next LT Pro"/>
                  <a:ea typeface="+mn-ea"/>
                  <a:cs typeface="+mn-cs"/>
                </a:rPr>
                <a:t>ENTRENAMIENTO</a:t>
              </a:r>
              <a:r>
                <a:rPr kumimoji="0" lang="es-ES" sz="12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venir Next LT Pro"/>
                  <a:ea typeface="+mn-ea"/>
                  <a:cs typeface="+mn-cs"/>
                </a:rPr>
                <a:t> VESICAL</a:t>
              </a:r>
            </a:p>
            <a:p>
              <a:pPr marL="0" marR="0" lvl="0" indent="0" algn="ctr" defTabSz="533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ES" sz="12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venir Next LT Pro"/>
                  <a:ea typeface="+mn-ea"/>
                  <a:cs typeface="+mn-cs"/>
                </a:rPr>
                <a:t>BIOFEEDBACK</a:t>
              </a:r>
              <a:endParaRPr kumimoji="0" lang="en-US" sz="12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venir Next LT Pro"/>
                <a:ea typeface="+mn-ea"/>
                <a:cs typeface="+mn-cs"/>
              </a:endParaRPr>
            </a:p>
          </p:txBody>
        </p:sp>
        <p:sp>
          <p:nvSpPr>
            <p:cNvPr id="16" name="Forma libre 7">
              <a:extLst>
                <a:ext uri="{FF2B5EF4-FFF2-40B4-BE49-F238E27FC236}">
                  <a16:creationId xmlns:a16="http://schemas.microsoft.com/office/drawing/2014/main" id="{149A7ACC-5253-3DC7-60F0-6FD225FB1303}"/>
                </a:ext>
              </a:extLst>
            </p:cNvPr>
            <p:cNvSpPr/>
            <p:nvPr/>
          </p:nvSpPr>
          <p:spPr>
            <a:xfrm>
              <a:off x="4355923" y="2228813"/>
              <a:ext cx="2281444" cy="1391354"/>
            </a:xfrm>
            <a:custGeom>
              <a:avLst/>
              <a:gdLst>
                <a:gd name="connsiteX0" fmla="*/ 0 w 1813528"/>
                <a:gd name="connsiteY0" fmla="*/ 245781 h 1474656"/>
                <a:gd name="connsiteX1" fmla="*/ 245781 w 1813528"/>
                <a:gd name="connsiteY1" fmla="*/ 0 h 1474656"/>
                <a:gd name="connsiteX2" fmla="*/ 1567747 w 1813528"/>
                <a:gd name="connsiteY2" fmla="*/ 0 h 1474656"/>
                <a:gd name="connsiteX3" fmla="*/ 1813528 w 1813528"/>
                <a:gd name="connsiteY3" fmla="*/ 245781 h 1474656"/>
                <a:gd name="connsiteX4" fmla="*/ 1813528 w 1813528"/>
                <a:gd name="connsiteY4" fmla="*/ 1228875 h 1474656"/>
                <a:gd name="connsiteX5" fmla="*/ 1567747 w 1813528"/>
                <a:gd name="connsiteY5" fmla="*/ 1474656 h 1474656"/>
                <a:gd name="connsiteX6" fmla="*/ 245781 w 1813528"/>
                <a:gd name="connsiteY6" fmla="*/ 1474656 h 1474656"/>
                <a:gd name="connsiteX7" fmla="*/ 0 w 1813528"/>
                <a:gd name="connsiteY7" fmla="*/ 1228875 h 1474656"/>
                <a:gd name="connsiteX8" fmla="*/ 0 w 1813528"/>
                <a:gd name="connsiteY8" fmla="*/ 245781 h 14746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13528" h="1474656">
                  <a:moveTo>
                    <a:pt x="0" y="245781"/>
                  </a:moveTo>
                  <a:cubicBezTo>
                    <a:pt x="0" y="110040"/>
                    <a:pt x="110040" y="0"/>
                    <a:pt x="245781" y="0"/>
                  </a:cubicBezTo>
                  <a:lnTo>
                    <a:pt x="1567747" y="0"/>
                  </a:lnTo>
                  <a:cubicBezTo>
                    <a:pt x="1703488" y="0"/>
                    <a:pt x="1813528" y="110040"/>
                    <a:pt x="1813528" y="245781"/>
                  </a:cubicBezTo>
                  <a:lnTo>
                    <a:pt x="1813528" y="1228875"/>
                  </a:lnTo>
                  <a:cubicBezTo>
                    <a:pt x="1813528" y="1364616"/>
                    <a:pt x="1703488" y="1474656"/>
                    <a:pt x="1567747" y="1474656"/>
                  </a:cubicBezTo>
                  <a:lnTo>
                    <a:pt x="245781" y="1474656"/>
                  </a:lnTo>
                  <a:cubicBezTo>
                    <a:pt x="110040" y="1474656"/>
                    <a:pt x="0" y="1364616"/>
                    <a:pt x="0" y="1228875"/>
                  </a:cubicBezTo>
                  <a:lnTo>
                    <a:pt x="0" y="245781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7500000"/>
              </a:lightRig>
            </a:scene3d>
            <a:sp3d prstMaterial="plastic">
              <a:bevelT w="127000" h="25400" prst="relaxedInset"/>
            </a:sp3d>
          </p:spPr>
          <p:txBody>
            <a:bodyPr spcFirstLastPara="0" vert="horz" wrap="square" lIns="117707" tIns="117707" rIns="117707" bIns="117707" numCol="1" spcCol="1270" anchor="ctr" anchorCtr="0">
              <a:noAutofit/>
            </a:bodyPr>
            <a:lstStyle/>
            <a:p>
              <a:pPr marL="0" marR="0" lvl="0" indent="0" algn="ctr" defTabSz="533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ES" sz="12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venir Next LT Pro"/>
                  <a:ea typeface="+mn-ea"/>
                  <a:cs typeface="+mn-cs"/>
                </a:rPr>
                <a:t>ANTIMUSCARÍNICOS</a:t>
              </a:r>
            </a:p>
            <a:p>
              <a:pPr marL="0" marR="0" lvl="0" indent="0" algn="ctr" defTabSz="533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ES" sz="12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venir Next LT Pro"/>
                  <a:ea typeface="+mn-ea"/>
                  <a:cs typeface="+mn-cs"/>
                </a:rPr>
                <a:t>AGONISTAS </a:t>
              </a:r>
              <a:r>
                <a:rPr kumimoji="0" lang="el-GR" sz="12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venir Next LT Pro"/>
                  <a:ea typeface="+mn-ea"/>
                  <a:cs typeface="+mn-cs"/>
                </a:rPr>
                <a:t>β</a:t>
              </a:r>
              <a:r>
                <a:rPr kumimoji="0" lang="es-ES" sz="12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venir Next LT Pro"/>
                  <a:ea typeface="+mn-ea"/>
                  <a:cs typeface="+mn-cs"/>
                </a:rPr>
                <a:t>3</a:t>
              </a:r>
            </a:p>
          </p:txBody>
        </p:sp>
        <p:sp>
          <p:nvSpPr>
            <p:cNvPr id="17" name="Forma libre 8">
              <a:extLst>
                <a:ext uri="{FF2B5EF4-FFF2-40B4-BE49-F238E27FC236}">
                  <a16:creationId xmlns:a16="http://schemas.microsoft.com/office/drawing/2014/main" id="{FA3F9B65-2C37-F7F5-FC58-285ADD667B19}"/>
                </a:ext>
              </a:extLst>
            </p:cNvPr>
            <p:cNvSpPr/>
            <p:nvPr/>
          </p:nvSpPr>
          <p:spPr>
            <a:xfrm>
              <a:off x="6845194" y="2202801"/>
              <a:ext cx="1452956" cy="1443381"/>
            </a:xfrm>
            <a:custGeom>
              <a:avLst/>
              <a:gdLst>
                <a:gd name="connsiteX0" fmla="*/ 0 w 1154960"/>
                <a:gd name="connsiteY0" fmla="*/ 192497 h 1529798"/>
                <a:gd name="connsiteX1" fmla="*/ 192497 w 1154960"/>
                <a:gd name="connsiteY1" fmla="*/ 0 h 1529798"/>
                <a:gd name="connsiteX2" fmla="*/ 962463 w 1154960"/>
                <a:gd name="connsiteY2" fmla="*/ 0 h 1529798"/>
                <a:gd name="connsiteX3" fmla="*/ 1154960 w 1154960"/>
                <a:gd name="connsiteY3" fmla="*/ 192497 h 1529798"/>
                <a:gd name="connsiteX4" fmla="*/ 1154960 w 1154960"/>
                <a:gd name="connsiteY4" fmla="*/ 1337301 h 1529798"/>
                <a:gd name="connsiteX5" fmla="*/ 962463 w 1154960"/>
                <a:gd name="connsiteY5" fmla="*/ 1529798 h 1529798"/>
                <a:gd name="connsiteX6" fmla="*/ 192497 w 1154960"/>
                <a:gd name="connsiteY6" fmla="*/ 1529798 h 1529798"/>
                <a:gd name="connsiteX7" fmla="*/ 0 w 1154960"/>
                <a:gd name="connsiteY7" fmla="*/ 1337301 h 1529798"/>
                <a:gd name="connsiteX8" fmla="*/ 0 w 1154960"/>
                <a:gd name="connsiteY8" fmla="*/ 192497 h 1529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54960" h="1529798">
                  <a:moveTo>
                    <a:pt x="0" y="192497"/>
                  </a:moveTo>
                  <a:cubicBezTo>
                    <a:pt x="0" y="86184"/>
                    <a:pt x="86184" y="0"/>
                    <a:pt x="192497" y="0"/>
                  </a:cubicBezTo>
                  <a:lnTo>
                    <a:pt x="962463" y="0"/>
                  </a:lnTo>
                  <a:cubicBezTo>
                    <a:pt x="1068776" y="0"/>
                    <a:pt x="1154960" y="86184"/>
                    <a:pt x="1154960" y="192497"/>
                  </a:cubicBezTo>
                  <a:lnTo>
                    <a:pt x="1154960" y="1337301"/>
                  </a:lnTo>
                  <a:cubicBezTo>
                    <a:pt x="1154960" y="1443614"/>
                    <a:pt x="1068776" y="1529798"/>
                    <a:pt x="962463" y="1529798"/>
                  </a:cubicBezTo>
                  <a:lnTo>
                    <a:pt x="192497" y="1529798"/>
                  </a:lnTo>
                  <a:cubicBezTo>
                    <a:pt x="86184" y="1529798"/>
                    <a:pt x="0" y="1443614"/>
                    <a:pt x="0" y="1337301"/>
                  </a:cubicBezTo>
                  <a:lnTo>
                    <a:pt x="0" y="192497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B0F0">
                    <a:tint val="66000"/>
                    <a:satMod val="160000"/>
                  </a:srgbClr>
                </a:gs>
                <a:gs pos="50000">
                  <a:srgbClr val="00B0F0">
                    <a:tint val="44500"/>
                    <a:satMod val="160000"/>
                  </a:srgbClr>
                </a:gs>
                <a:gs pos="100000">
                  <a:srgbClr val="00B0F0">
                    <a:tint val="23500"/>
                    <a:satMod val="160000"/>
                  </a:srgbClr>
                </a:gs>
              </a:gsLst>
              <a:lin ang="2700000" scaled="1"/>
              <a:tileRect/>
            </a:gradFill>
            <a:ln>
              <a:noFill/>
            </a:ln>
            <a:effectLst/>
            <a:scene3d>
              <a:camera prst="orthographicFront"/>
              <a:lightRig rig="threePt" dir="t">
                <a:rot lat="0" lon="0" rev="7500000"/>
              </a:lightRig>
            </a:scene3d>
            <a:sp3d prstMaterial="plastic">
              <a:bevelT w="127000" h="25400" prst="relaxedInset"/>
            </a:sp3d>
          </p:spPr>
          <p:txBody>
            <a:bodyPr spcFirstLastPara="0" vert="horz" wrap="square" lIns="102100" tIns="102100" rIns="102100" bIns="102100" numCol="1" spcCol="1270" anchor="ctr" anchorCtr="0">
              <a:noAutofit/>
            </a:bodyPr>
            <a:lstStyle/>
            <a:p>
              <a:pPr marL="0" marR="0" lvl="0" indent="0" algn="ctr" defTabSz="533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ES" sz="12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venir Next LT Pro"/>
                  <a:ea typeface="+mn-ea"/>
                  <a:cs typeface="+mn-cs"/>
                </a:rPr>
                <a:t>TOXINA BOTULÍNICA</a:t>
              </a:r>
              <a:endParaRPr kumimoji="0" lang="en-US" sz="12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venir Next LT Pro"/>
                <a:ea typeface="+mn-ea"/>
                <a:cs typeface="+mn-cs"/>
              </a:endParaRPr>
            </a:p>
          </p:txBody>
        </p:sp>
        <p:sp>
          <p:nvSpPr>
            <p:cNvPr id="18" name="Forma libre 20">
              <a:extLst>
                <a:ext uri="{FF2B5EF4-FFF2-40B4-BE49-F238E27FC236}">
                  <a16:creationId xmlns:a16="http://schemas.microsoft.com/office/drawing/2014/main" id="{9119EEE9-84D0-6327-B30F-8A70C78E7E37}"/>
                </a:ext>
              </a:extLst>
            </p:cNvPr>
            <p:cNvSpPr/>
            <p:nvPr/>
          </p:nvSpPr>
          <p:spPr>
            <a:xfrm>
              <a:off x="8505979" y="2211956"/>
              <a:ext cx="1698236" cy="1425068"/>
            </a:xfrm>
            <a:custGeom>
              <a:avLst/>
              <a:gdLst>
                <a:gd name="connsiteX0" fmla="*/ 0 w 1349934"/>
                <a:gd name="connsiteY0" fmla="*/ 224993 h 1510389"/>
                <a:gd name="connsiteX1" fmla="*/ 224993 w 1349934"/>
                <a:gd name="connsiteY1" fmla="*/ 0 h 1510389"/>
                <a:gd name="connsiteX2" fmla="*/ 1124941 w 1349934"/>
                <a:gd name="connsiteY2" fmla="*/ 0 h 1510389"/>
                <a:gd name="connsiteX3" fmla="*/ 1349934 w 1349934"/>
                <a:gd name="connsiteY3" fmla="*/ 224993 h 1510389"/>
                <a:gd name="connsiteX4" fmla="*/ 1349934 w 1349934"/>
                <a:gd name="connsiteY4" fmla="*/ 1285396 h 1510389"/>
                <a:gd name="connsiteX5" fmla="*/ 1124941 w 1349934"/>
                <a:gd name="connsiteY5" fmla="*/ 1510389 h 1510389"/>
                <a:gd name="connsiteX6" fmla="*/ 224993 w 1349934"/>
                <a:gd name="connsiteY6" fmla="*/ 1510389 h 1510389"/>
                <a:gd name="connsiteX7" fmla="*/ 0 w 1349934"/>
                <a:gd name="connsiteY7" fmla="*/ 1285396 h 1510389"/>
                <a:gd name="connsiteX8" fmla="*/ 0 w 1349934"/>
                <a:gd name="connsiteY8" fmla="*/ 224993 h 1510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49934" h="1510389">
                  <a:moveTo>
                    <a:pt x="0" y="224993"/>
                  </a:moveTo>
                  <a:cubicBezTo>
                    <a:pt x="0" y="100733"/>
                    <a:pt x="100733" y="0"/>
                    <a:pt x="224993" y="0"/>
                  </a:cubicBezTo>
                  <a:lnTo>
                    <a:pt x="1124941" y="0"/>
                  </a:lnTo>
                  <a:cubicBezTo>
                    <a:pt x="1249201" y="0"/>
                    <a:pt x="1349934" y="100733"/>
                    <a:pt x="1349934" y="224993"/>
                  </a:cubicBezTo>
                  <a:lnTo>
                    <a:pt x="1349934" y="1285396"/>
                  </a:lnTo>
                  <a:cubicBezTo>
                    <a:pt x="1349934" y="1409656"/>
                    <a:pt x="1249201" y="1510389"/>
                    <a:pt x="1124941" y="1510389"/>
                  </a:cubicBezTo>
                  <a:lnTo>
                    <a:pt x="224993" y="1510389"/>
                  </a:lnTo>
                  <a:cubicBezTo>
                    <a:pt x="100733" y="1510389"/>
                    <a:pt x="0" y="1409656"/>
                    <a:pt x="0" y="1285396"/>
                  </a:cubicBezTo>
                  <a:lnTo>
                    <a:pt x="0" y="224993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B0F0">
                    <a:shade val="30000"/>
                    <a:satMod val="115000"/>
                  </a:srgbClr>
                </a:gs>
                <a:gs pos="50000">
                  <a:srgbClr val="00B0F0">
                    <a:shade val="67500"/>
                    <a:satMod val="115000"/>
                  </a:srgbClr>
                </a:gs>
                <a:gs pos="100000">
                  <a:srgbClr val="00B0F0">
                    <a:shade val="100000"/>
                    <a:satMod val="115000"/>
                  </a:srgbClr>
                </a:gs>
              </a:gsLst>
              <a:lin ang="10800000" scaled="1"/>
              <a:tileRect/>
            </a:gradFill>
            <a:ln>
              <a:noFill/>
            </a:ln>
            <a:effectLst/>
            <a:scene3d>
              <a:camera prst="orthographicFront"/>
              <a:lightRig rig="threePt" dir="t">
                <a:rot lat="0" lon="0" rev="7500000"/>
              </a:lightRig>
            </a:scene3d>
            <a:sp3d prstMaterial="plastic">
              <a:bevelT w="127000" h="25400" prst="relaxedInset"/>
            </a:sp3d>
          </p:spPr>
          <p:txBody>
            <a:bodyPr spcFirstLastPara="0" vert="horz" wrap="square" lIns="111618" tIns="111618" rIns="111618" bIns="111618" numCol="1" spcCol="1270" anchor="ctr" anchorCtr="0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ES" sz="12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venir Next LT Pro"/>
                  <a:ea typeface="+mn-ea"/>
                  <a:cs typeface="+mn-cs"/>
                </a:rPr>
                <a:t>NEURO-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ES" sz="12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venir Next LT Pro"/>
                  <a:ea typeface="+mn-ea"/>
                  <a:cs typeface="+mn-cs"/>
                </a:rPr>
                <a:t>MODULACIÓN</a:t>
              </a:r>
              <a:endParaRPr kumimoji="0" lang="en-US" sz="12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venir Next LT Pro"/>
                <a:ea typeface="+mn-ea"/>
                <a:cs typeface="+mn-cs"/>
              </a:endParaRPr>
            </a:p>
          </p:txBody>
        </p:sp>
        <p:sp>
          <p:nvSpPr>
            <p:cNvPr id="19" name="Forma libre 21">
              <a:extLst>
                <a:ext uri="{FF2B5EF4-FFF2-40B4-BE49-F238E27FC236}">
                  <a16:creationId xmlns:a16="http://schemas.microsoft.com/office/drawing/2014/main" id="{912DE66F-B075-9E83-FD31-07C456187052}"/>
                </a:ext>
              </a:extLst>
            </p:cNvPr>
            <p:cNvSpPr/>
            <p:nvPr/>
          </p:nvSpPr>
          <p:spPr>
            <a:xfrm>
              <a:off x="10412046" y="2228813"/>
              <a:ext cx="1246969" cy="1391354"/>
            </a:xfrm>
            <a:custGeom>
              <a:avLst/>
              <a:gdLst>
                <a:gd name="connsiteX0" fmla="*/ 0 w 991221"/>
                <a:gd name="connsiteY0" fmla="*/ 165207 h 1474656"/>
                <a:gd name="connsiteX1" fmla="*/ 165207 w 991221"/>
                <a:gd name="connsiteY1" fmla="*/ 0 h 1474656"/>
                <a:gd name="connsiteX2" fmla="*/ 826014 w 991221"/>
                <a:gd name="connsiteY2" fmla="*/ 0 h 1474656"/>
                <a:gd name="connsiteX3" fmla="*/ 991221 w 991221"/>
                <a:gd name="connsiteY3" fmla="*/ 165207 h 1474656"/>
                <a:gd name="connsiteX4" fmla="*/ 991221 w 991221"/>
                <a:gd name="connsiteY4" fmla="*/ 1309449 h 1474656"/>
                <a:gd name="connsiteX5" fmla="*/ 826014 w 991221"/>
                <a:gd name="connsiteY5" fmla="*/ 1474656 h 1474656"/>
                <a:gd name="connsiteX6" fmla="*/ 165207 w 991221"/>
                <a:gd name="connsiteY6" fmla="*/ 1474656 h 1474656"/>
                <a:gd name="connsiteX7" fmla="*/ 0 w 991221"/>
                <a:gd name="connsiteY7" fmla="*/ 1309449 h 1474656"/>
                <a:gd name="connsiteX8" fmla="*/ 0 w 991221"/>
                <a:gd name="connsiteY8" fmla="*/ 165207 h 14746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91221" h="1474656">
                  <a:moveTo>
                    <a:pt x="0" y="165207"/>
                  </a:moveTo>
                  <a:cubicBezTo>
                    <a:pt x="0" y="73966"/>
                    <a:pt x="73966" y="0"/>
                    <a:pt x="165207" y="0"/>
                  </a:cubicBezTo>
                  <a:lnTo>
                    <a:pt x="826014" y="0"/>
                  </a:lnTo>
                  <a:cubicBezTo>
                    <a:pt x="917255" y="0"/>
                    <a:pt x="991221" y="73966"/>
                    <a:pt x="991221" y="165207"/>
                  </a:cubicBezTo>
                  <a:lnTo>
                    <a:pt x="991221" y="1309449"/>
                  </a:lnTo>
                  <a:cubicBezTo>
                    <a:pt x="991221" y="1400690"/>
                    <a:pt x="917255" y="1474656"/>
                    <a:pt x="826014" y="1474656"/>
                  </a:cubicBezTo>
                  <a:lnTo>
                    <a:pt x="165207" y="1474656"/>
                  </a:lnTo>
                  <a:cubicBezTo>
                    <a:pt x="73966" y="1474656"/>
                    <a:pt x="0" y="1400690"/>
                    <a:pt x="0" y="1309449"/>
                  </a:cubicBezTo>
                  <a:lnTo>
                    <a:pt x="0" y="165207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7500000"/>
              </a:lightRig>
            </a:scene3d>
            <a:sp3d prstMaterial="plastic">
              <a:bevelT w="127000" h="25400" prst="relaxedInset"/>
            </a:sp3d>
          </p:spPr>
          <p:txBody>
            <a:bodyPr spcFirstLastPara="0" vert="horz" wrap="square" lIns="94107" tIns="94107" rIns="94107" bIns="94107" numCol="1" spcCol="1270" anchor="ctr" anchorCtr="0">
              <a:noAutofit/>
            </a:bodyPr>
            <a:lstStyle/>
            <a:p>
              <a:pPr marL="0" marR="0" lvl="0" indent="0" algn="ctr" defTabSz="533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ES" sz="12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venir Next LT Pro"/>
                  <a:ea typeface="+mn-ea"/>
                  <a:cs typeface="+mn-cs"/>
                </a:rPr>
                <a:t>CIRUGÍA</a:t>
              </a:r>
              <a:endParaRPr kumimoji="0" lang="en-US" sz="12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venir Next LT Pro"/>
                <a:ea typeface="+mn-ea"/>
                <a:cs typeface="+mn-cs"/>
              </a:endParaRPr>
            </a:p>
          </p:txBody>
        </p:sp>
      </p:grpSp>
      <p:pic>
        <p:nvPicPr>
          <p:cNvPr id="21" name="Imagen 20" descr="Dibujo animado de un personaje animado&#10;&#10;Descripción generada automáticamente con confianza baja">
            <a:extLst>
              <a:ext uri="{FF2B5EF4-FFF2-40B4-BE49-F238E27FC236}">
                <a16:creationId xmlns:a16="http://schemas.microsoft.com/office/drawing/2014/main" id="{84197E38-6BB2-0777-1ADF-78DB42D07709}"/>
              </a:ext>
            </a:extLst>
          </p:cNvPr>
          <p:cNvPicPr/>
          <p:nvPr/>
        </p:nvPicPr>
        <p:blipFill rotWithShape="1">
          <a:blip r:embed="rId2"/>
          <a:srcRect l="17113" r="13726" b="-1"/>
          <a:stretch/>
        </p:blipFill>
        <p:spPr>
          <a:xfrm>
            <a:off x="47328" y="4858480"/>
            <a:ext cx="1985730" cy="1234816"/>
          </a:xfrm>
          <a:prstGeom prst="rect">
            <a:avLst/>
          </a:prstGeom>
        </p:spPr>
      </p:pic>
      <p:pic>
        <p:nvPicPr>
          <p:cNvPr id="22" name="Imagen 21">
            <a:extLst>
              <a:ext uri="{FF2B5EF4-FFF2-40B4-BE49-F238E27FC236}">
                <a16:creationId xmlns:a16="http://schemas.microsoft.com/office/drawing/2014/main" id="{54AD8004-27BA-BE49-6AB0-80040AC14B9D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4503780" y="4966940"/>
            <a:ext cx="1985729" cy="10781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23" name="Grupo 22">
            <a:extLst>
              <a:ext uri="{FF2B5EF4-FFF2-40B4-BE49-F238E27FC236}">
                <a16:creationId xmlns:a16="http://schemas.microsoft.com/office/drawing/2014/main" id="{713E550B-32D1-81FC-6F63-2ACE1C0BF831}"/>
              </a:ext>
            </a:extLst>
          </p:cNvPr>
          <p:cNvGrpSpPr/>
          <p:nvPr/>
        </p:nvGrpSpPr>
        <p:grpSpPr>
          <a:xfrm>
            <a:off x="1774353" y="5061799"/>
            <a:ext cx="2687963" cy="983278"/>
            <a:chOff x="259016" y="3572843"/>
            <a:chExt cx="10234647" cy="2775198"/>
          </a:xfrm>
        </p:grpSpPr>
        <p:pic>
          <p:nvPicPr>
            <p:cNvPr id="24" name="Imagen 23">
              <a:extLst>
                <a:ext uri="{FF2B5EF4-FFF2-40B4-BE49-F238E27FC236}">
                  <a16:creationId xmlns:a16="http://schemas.microsoft.com/office/drawing/2014/main" id="{45FFF540-B768-2C5C-8085-8D4DB19341C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DFE"/>
                </a:clrFrom>
                <a:clrTo>
                  <a:srgbClr val="FFFD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9016" y="3572843"/>
              <a:ext cx="4935448" cy="2458305"/>
            </a:xfrm>
            <a:prstGeom prst="rect">
              <a:avLst/>
            </a:prstGeom>
          </p:spPr>
        </p:pic>
        <p:pic>
          <p:nvPicPr>
            <p:cNvPr id="25" name="Imagen 24">
              <a:extLst>
                <a:ext uri="{FF2B5EF4-FFF2-40B4-BE49-F238E27FC236}">
                  <a16:creationId xmlns:a16="http://schemas.microsoft.com/office/drawing/2014/main" id="{09B3E7E7-1BDD-D070-5113-181D87F6944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20086" y="4731653"/>
              <a:ext cx="2873577" cy="1616388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26" name="Picture 10" descr="https://encrypted-tbn0.gstatic.com/images?q=tbn:ANd9GcQewwZpdm23UtP_qEgn-r7LT7JN71pFYIW_dqMLITxlVIaXUW5RUA">
              <a:extLst>
                <a:ext uri="{FF2B5EF4-FFF2-40B4-BE49-F238E27FC236}">
                  <a16:creationId xmlns:a16="http://schemas.microsoft.com/office/drawing/2014/main" id="{A5800FB3-981F-0CD4-5D3D-2E105F48D34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557441" y="4013781"/>
              <a:ext cx="1962716" cy="2034647"/>
            </a:xfrm>
            <a:prstGeom prst="rect">
              <a:avLst/>
            </a:prstGeom>
            <a:noFill/>
          </p:spPr>
        </p:pic>
      </p:grpSp>
      <p:pic>
        <p:nvPicPr>
          <p:cNvPr id="27" name="Imagen 26">
            <a:extLst>
              <a:ext uri="{FF2B5EF4-FFF2-40B4-BE49-F238E27FC236}">
                <a16:creationId xmlns:a16="http://schemas.microsoft.com/office/drawing/2014/main" id="{08A046EC-6A8C-E7C2-66A5-C00063C61935}"/>
              </a:ext>
            </a:extLst>
          </p:cNvPr>
          <p:cNvPicPr/>
          <p:nvPr/>
        </p:nvPicPr>
        <p:blipFill>
          <a:blip r:embed="rId7"/>
          <a:stretch/>
        </p:blipFill>
        <p:spPr>
          <a:xfrm>
            <a:off x="6604319" y="4979446"/>
            <a:ext cx="1882610" cy="1443382"/>
          </a:xfrm>
          <a:prstGeom prst="rect">
            <a:avLst/>
          </a:prstGeom>
          <a:ln w="0">
            <a:noFill/>
          </a:ln>
        </p:spPr>
      </p:pic>
      <p:pic>
        <p:nvPicPr>
          <p:cNvPr id="28" name="Imagen 27">
            <a:extLst>
              <a:ext uri="{FF2B5EF4-FFF2-40B4-BE49-F238E27FC236}">
                <a16:creationId xmlns:a16="http://schemas.microsoft.com/office/drawing/2014/main" id="{20568FC3-646E-2D25-2084-78AF06549987}"/>
              </a:ext>
            </a:extLst>
          </p:cNvPr>
          <p:cNvPicPr/>
          <p:nvPr/>
        </p:nvPicPr>
        <p:blipFill>
          <a:blip r:embed="rId8"/>
          <a:stretch/>
        </p:blipFill>
        <p:spPr>
          <a:xfrm>
            <a:off x="8569142" y="5366010"/>
            <a:ext cx="1947803" cy="9497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8" name="Picture 4" descr="Enterocistoplastia de aumento - ScienceDirect">
            <a:extLst>
              <a:ext uri="{FF2B5EF4-FFF2-40B4-BE49-F238E27FC236}">
                <a16:creationId xmlns:a16="http://schemas.microsoft.com/office/drawing/2014/main" id="{9F90E38A-774C-1FAC-7F66-F5E727D0DD6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88550" y="4775447"/>
            <a:ext cx="1239653" cy="1536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84982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>
            <a:extLst>
              <a:ext uri="{FF2B5EF4-FFF2-40B4-BE49-F238E27FC236}">
                <a16:creationId xmlns:a16="http://schemas.microsoft.com/office/drawing/2014/main" id="{F2A17A97-6B86-2D14-A5E8-CFB40E49DD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274637"/>
            <a:ext cx="10972800" cy="1644349"/>
          </a:xfrm>
        </p:spPr>
        <p:txBody>
          <a:bodyPr>
            <a:normAutofit/>
          </a:bodyPr>
          <a:lstStyle/>
          <a:p>
            <a:r>
              <a:rPr lang="es-ES" sz="3200" dirty="0">
                <a:solidFill>
                  <a:schemeClr val="bg2">
                    <a:lumMod val="10000"/>
                  </a:schemeClr>
                </a:solidFill>
              </a:rPr>
              <a:t>La incidencia de los síntomas de vejiga hiperactiva (VH) </a:t>
            </a:r>
            <a:br>
              <a:rPr lang="es-ES" sz="3200" dirty="0">
                <a:solidFill>
                  <a:schemeClr val="bg2">
                    <a:lumMod val="10000"/>
                  </a:schemeClr>
                </a:solidFill>
              </a:rPr>
            </a:br>
            <a:r>
              <a:rPr lang="es-ES" sz="3200" dirty="0">
                <a:solidFill>
                  <a:schemeClr val="bg2">
                    <a:lumMod val="10000"/>
                  </a:schemeClr>
                </a:solidFill>
              </a:rPr>
              <a:t>puede verse influida por la ingesta de líquidos </a:t>
            </a:r>
            <a:br>
              <a:rPr lang="es-ES" sz="3200" dirty="0">
                <a:solidFill>
                  <a:schemeClr val="bg2">
                    <a:lumMod val="10000"/>
                  </a:schemeClr>
                </a:solidFill>
              </a:rPr>
            </a:br>
            <a:r>
              <a:rPr lang="es-ES" sz="3200" dirty="0">
                <a:solidFill>
                  <a:schemeClr val="bg2">
                    <a:lumMod val="10000"/>
                  </a:schemeClr>
                </a:solidFill>
              </a:rPr>
              <a:t>¿Qué afirmación es correcta?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57A127F1-E698-CED6-CC96-93F0E618DA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884639"/>
            <a:ext cx="5702424" cy="4525963"/>
          </a:xfrm>
        </p:spPr>
        <p:txBody>
          <a:bodyPr/>
          <a:lstStyle/>
          <a:p>
            <a:pPr marL="457200" indent="-457200">
              <a:buFont typeface="+mj-lt"/>
              <a:buAutoNum type="alphaUcPeriod"/>
            </a:pPr>
            <a:r>
              <a:rPr lang="es-ES" sz="2400" dirty="0">
                <a:solidFill>
                  <a:schemeClr val="bg2">
                    <a:lumMod val="10000"/>
                  </a:schemeClr>
                </a:solidFill>
              </a:rPr>
              <a:t>Un aumento de la ingesta de líquidos cada hora durante 24 horas mejorará los síntomas de la VH</a:t>
            </a:r>
          </a:p>
          <a:p>
            <a:pPr marL="457200" indent="-457200">
              <a:buFont typeface="+mj-lt"/>
              <a:buAutoNum type="alphaUcPeriod"/>
            </a:pPr>
            <a:r>
              <a:rPr lang="es-ES" sz="2400" dirty="0">
                <a:solidFill>
                  <a:schemeClr val="bg2">
                    <a:lumMod val="10000"/>
                  </a:schemeClr>
                </a:solidFill>
              </a:rPr>
              <a:t>Un aumento del 25% en la ingesta de líquidos mejorará los síntomas de la VH</a:t>
            </a:r>
          </a:p>
          <a:p>
            <a:pPr marL="457200" indent="-457200">
              <a:buFont typeface="+mj-lt"/>
              <a:buAutoNum type="alphaUcPeriod"/>
            </a:pPr>
            <a:r>
              <a:rPr lang="es-ES" sz="2400" dirty="0">
                <a:solidFill>
                  <a:schemeClr val="bg2">
                    <a:lumMod val="10000"/>
                  </a:schemeClr>
                </a:solidFill>
              </a:rPr>
              <a:t>Una reducción del 25% de la ingesta de líquidos mejorará los síntomas de la VH</a:t>
            </a:r>
          </a:p>
          <a:p>
            <a:pPr marL="457200" indent="-457200">
              <a:buFont typeface="+mj-lt"/>
              <a:buAutoNum type="alphaUcPeriod"/>
            </a:pPr>
            <a:r>
              <a:rPr lang="es-ES" sz="2400" dirty="0">
                <a:solidFill>
                  <a:schemeClr val="bg2">
                    <a:lumMod val="10000"/>
                  </a:schemeClr>
                </a:solidFill>
              </a:rPr>
              <a:t>Ni el aumento ni la reducción pueden influir en los síntomas de la VH</a:t>
            </a: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2FA6B9BA-8C2F-BEFD-D26B-033A3C51F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66" r="16566"/>
          <a:stretch/>
        </p:blipFill>
        <p:spPr>
          <a:xfrm>
            <a:off x="7557742" y="2112097"/>
            <a:ext cx="4024658" cy="401249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CuadroTexto 5">
            <a:extLst>
              <a:ext uri="{FF2B5EF4-FFF2-40B4-BE49-F238E27FC236}">
                <a16:creationId xmlns:a16="http://schemas.microsoft.com/office/drawing/2014/main" id="{D893C4E8-41BC-F71D-6A22-17856482D139}"/>
              </a:ext>
            </a:extLst>
          </p:cNvPr>
          <p:cNvSpPr txBox="1"/>
          <p:nvPr/>
        </p:nvSpPr>
        <p:spPr>
          <a:xfrm>
            <a:off x="9776792" y="5948372"/>
            <a:ext cx="2664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>
                <a:solidFill>
                  <a:schemeClr val="bg2">
                    <a:lumMod val="10000"/>
                  </a:schemeClr>
                </a:solidFill>
              </a:rPr>
              <a:t>EBU 2022/ EBU 2023</a:t>
            </a:r>
          </a:p>
        </p:txBody>
      </p:sp>
    </p:spTree>
    <p:extLst>
      <p:ext uri="{BB962C8B-B14F-4D97-AF65-F5344CB8AC3E}">
        <p14:creationId xmlns:p14="http://schemas.microsoft.com/office/powerpoint/2010/main" val="1533090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6" dur="25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548DD4"/>
                                      </p:to>
                                    </p:animClr>
                                    <p:animClr clrSpc="rgb" dir="cw">
                                      <p:cBhvr>
                                        <p:cTn id="7" dur="25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548DD4"/>
                                      </p:to>
                                    </p:animClr>
                                    <p:set>
                                      <p:cBhvr>
                                        <p:cTn id="8" dur="25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9" dur="25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EA1D71A-CD3C-21DE-9E17-273CE17850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>
            <a:extLst>
              <a:ext uri="{FF2B5EF4-FFF2-40B4-BE49-F238E27FC236}">
                <a16:creationId xmlns:a16="http://schemas.microsoft.com/office/drawing/2014/main" id="{4866C141-9FA8-2F67-E9DF-050173D08B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274637"/>
            <a:ext cx="10972800" cy="1644349"/>
          </a:xfrm>
        </p:spPr>
        <p:txBody>
          <a:bodyPr>
            <a:normAutofit/>
          </a:bodyPr>
          <a:lstStyle/>
          <a:p>
            <a:r>
              <a:rPr lang="es-ES" sz="3200" dirty="0">
                <a:solidFill>
                  <a:schemeClr val="bg2">
                    <a:lumMod val="10000"/>
                  </a:schemeClr>
                </a:solidFill>
              </a:rPr>
              <a:t>Respecto al tratamiento de los pacientes con IUU </a:t>
            </a:r>
            <a:br>
              <a:rPr lang="es-ES" sz="3200" dirty="0">
                <a:solidFill>
                  <a:schemeClr val="bg2">
                    <a:lumMod val="10000"/>
                  </a:schemeClr>
                </a:solidFill>
              </a:rPr>
            </a:br>
            <a:r>
              <a:rPr lang="es-ES" sz="3200" dirty="0">
                <a:solidFill>
                  <a:schemeClr val="bg2">
                    <a:lumMod val="10000"/>
                  </a:schemeClr>
                </a:solidFill>
              </a:rPr>
              <a:t>¿Qué afirmación es correcta?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F86BCD23-7DEB-9EBE-0853-1F33E83F4C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645156"/>
            <a:ext cx="5702424" cy="4525963"/>
          </a:xfrm>
        </p:spPr>
        <p:txBody>
          <a:bodyPr>
            <a:normAutofit/>
          </a:bodyPr>
          <a:lstStyle/>
          <a:p>
            <a:pPr marL="457200" indent="-457200">
              <a:buFont typeface="+mj-lt"/>
              <a:buAutoNum type="alphaUcPeriod"/>
            </a:pPr>
            <a:r>
              <a:rPr lang="es-ES" sz="2400" dirty="0">
                <a:solidFill>
                  <a:schemeClr val="bg2">
                    <a:lumMod val="10000"/>
                  </a:schemeClr>
                </a:solidFill>
              </a:rPr>
              <a:t>Las intervenciones del estilo de vida como reducir la cafeína pueden mejorar la incontinencia de urgencia</a:t>
            </a:r>
          </a:p>
          <a:p>
            <a:pPr marL="457200" indent="-457200">
              <a:buFont typeface="+mj-lt"/>
              <a:buAutoNum type="alphaUcPeriod"/>
            </a:pPr>
            <a:r>
              <a:rPr lang="es-ES" sz="2400" dirty="0">
                <a:solidFill>
                  <a:schemeClr val="bg2">
                    <a:lumMod val="10000"/>
                  </a:schemeClr>
                </a:solidFill>
              </a:rPr>
              <a:t>Ofrecer otro anticolinérgico o </a:t>
            </a:r>
            <a:r>
              <a:rPr lang="es-ES" sz="2400" dirty="0" err="1">
                <a:solidFill>
                  <a:schemeClr val="bg2">
                    <a:lumMod val="10000"/>
                  </a:schemeClr>
                </a:solidFill>
              </a:rPr>
              <a:t>mirabegron</a:t>
            </a:r>
            <a:r>
              <a:rPr lang="es-ES" sz="2400" dirty="0">
                <a:solidFill>
                  <a:schemeClr val="bg2">
                    <a:lumMod val="10000"/>
                  </a:schemeClr>
                </a:solidFill>
              </a:rPr>
              <a:t> no ofrece mejoría tras el fallo de un primer anticolinérgico</a:t>
            </a:r>
          </a:p>
          <a:p>
            <a:pPr marL="457200" indent="-457200">
              <a:buFont typeface="+mj-lt"/>
              <a:buAutoNum type="alphaUcPeriod"/>
            </a:pPr>
            <a:r>
              <a:rPr lang="es-ES" sz="2400" dirty="0">
                <a:solidFill>
                  <a:schemeClr val="bg2">
                    <a:lumMod val="10000"/>
                  </a:schemeClr>
                </a:solidFill>
              </a:rPr>
              <a:t>El tratamiento a largo plazo con anticolinérgicos debe ser usado con precaución en pacientes mayores</a:t>
            </a:r>
          </a:p>
          <a:p>
            <a:pPr marL="457200" indent="-457200">
              <a:buFont typeface="+mj-lt"/>
              <a:buAutoNum type="alphaUcPeriod"/>
            </a:pPr>
            <a:r>
              <a:rPr lang="es-ES" sz="2400" dirty="0">
                <a:solidFill>
                  <a:schemeClr val="bg2">
                    <a:lumMod val="10000"/>
                  </a:schemeClr>
                </a:solidFill>
              </a:rPr>
              <a:t>Las inyecciones en la pared vesical de toxina botulínica A son una alternativa como primera línea de tratamiento</a:t>
            </a: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C232548A-74B9-676B-05EC-983933C534C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770" r="22770"/>
          <a:stretch/>
        </p:blipFill>
        <p:spPr>
          <a:xfrm>
            <a:off x="7557742" y="2112097"/>
            <a:ext cx="4024658" cy="401249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CuadroTexto 5">
            <a:extLst>
              <a:ext uri="{FF2B5EF4-FFF2-40B4-BE49-F238E27FC236}">
                <a16:creationId xmlns:a16="http://schemas.microsoft.com/office/drawing/2014/main" id="{93C2EDE4-EC2D-C2A4-EEEE-300760DE867E}"/>
              </a:ext>
            </a:extLst>
          </p:cNvPr>
          <p:cNvSpPr txBox="1"/>
          <p:nvPr/>
        </p:nvSpPr>
        <p:spPr>
          <a:xfrm>
            <a:off x="9776792" y="5948372"/>
            <a:ext cx="2664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>
                <a:solidFill>
                  <a:schemeClr val="bg2">
                    <a:lumMod val="10000"/>
                  </a:schemeClr>
                </a:solidFill>
              </a:rPr>
              <a:t>EBU 2024</a:t>
            </a:r>
          </a:p>
        </p:txBody>
      </p:sp>
    </p:spTree>
    <p:extLst>
      <p:ext uri="{BB962C8B-B14F-4D97-AF65-F5344CB8AC3E}">
        <p14:creationId xmlns:p14="http://schemas.microsoft.com/office/powerpoint/2010/main" val="48785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6" dur="25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548DD4"/>
                                      </p:to>
                                    </p:animClr>
                                    <p:animClr clrSpc="rgb" dir="cw">
                                      <p:cBhvr>
                                        <p:cTn id="7" dur="25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548DD4"/>
                                      </p:to>
                                    </p:animClr>
                                    <p:set>
                                      <p:cBhvr>
                                        <p:cTn id="8" dur="25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9" dur="25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1F73979-3FBB-B8DF-28E4-FCC3039B8C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>
                <a:solidFill>
                  <a:schemeClr val="bg2">
                    <a:lumMod val="10000"/>
                  </a:schemeClr>
                </a:solidFill>
              </a:rPr>
              <a:t>ABANDONO DE ANTICOLINÉRGICOS</a:t>
            </a: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55C01276-D1A6-0462-AA21-BB0D9BB763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619" y="1894731"/>
            <a:ext cx="5294716" cy="3282724"/>
          </a:xfrm>
          <a:prstGeom prst="rect">
            <a:avLst/>
          </a:prstGeom>
        </p:spPr>
      </p:pic>
      <p:grpSp>
        <p:nvGrpSpPr>
          <p:cNvPr id="9" name="Grupo 8">
            <a:extLst>
              <a:ext uri="{FF2B5EF4-FFF2-40B4-BE49-F238E27FC236}">
                <a16:creationId xmlns:a16="http://schemas.microsoft.com/office/drawing/2014/main" id="{AE517FCD-242D-21AE-E4C7-F7775E833054}"/>
              </a:ext>
            </a:extLst>
          </p:cNvPr>
          <p:cNvGrpSpPr/>
          <p:nvPr/>
        </p:nvGrpSpPr>
        <p:grpSpPr>
          <a:xfrm>
            <a:off x="7104112" y="1406077"/>
            <a:ext cx="2052638" cy="5407299"/>
            <a:chOff x="7104112" y="1406077"/>
            <a:chExt cx="2052638" cy="5407299"/>
          </a:xfrm>
        </p:grpSpPr>
        <p:pic>
          <p:nvPicPr>
            <p:cNvPr id="4" name="Picture 4">
              <a:extLst>
                <a:ext uri="{FF2B5EF4-FFF2-40B4-BE49-F238E27FC236}">
                  <a16:creationId xmlns:a16="http://schemas.microsoft.com/office/drawing/2014/main" id="{BDA58C88-8138-1CFC-EA0E-D25A72229F2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7104113" y="2774229"/>
              <a:ext cx="2047779" cy="13719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" name="Picture 8">
              <a:extLst>
                <a:ext uri="{FF2B5EF4-FFF2-40B4-BE49-F238E27FC236}">
                  <a16:creationId xmlns:a16="http://schemas.microsoft.com/office/drawing/2014/main" id="{E8C2C656-F950-F7BA-16F7-E7325DB261F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7104112" y="5654548"/>
              <a:ext cx="2016224" cy="11588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" name="Picture 2">
              <a:extLst>
                <a:ext uri="{FF2B5EF4-FFF2-40B4-BE49-F238E27FC236}">
                  <a16:creationId xmlns:a16="http://schemas.microsoft.com/office/drawing/2014/main" id="{22093503-2D27-D965-4AE6-1E58DCF88A0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7104112" y="1406077"/>
              <a:ext cx="2052638" cy="13954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3ACAF2E1-4208-1A94-24BC-112FDE9444D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7104112" y="4142380"/>
              <a:ext cx="2020838" cy="15121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8" name="Imagen 7">
            <a:extLst>
              <a:ext uri="{FF2B5EF4-FFF2-40B4-BE49-F238E27FC236}">
                <a16:creationId xmlns:a16="http://schemas.microsoft.com/office/drawing/2014/main" id="{7091E604-5913-B4C6-2104-7E9BF884F40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336360" y="2932601"/>
            <a:ext cx="2627238" cy="196789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2664832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5790E65-823E-4575-7883-EE40626C08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>
            <a:extLst>
              <a:ext uri="{FF2B5EF4-FFF2-40B4-BE49-F238E27FC236}">
                <a16:creationId xmlns:a16="http://schemas.microsoft.com/office/drawing/2014/main" id="{D91AA6E9-CCE2-E993-27F1-E102FE6AAC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274637"/>
            <a:ext cx="10972800" cy="1644349"/>
          </a:xfrm>
        </p:spPr>
        <p:txBody>
          <a:bodyPr>
            <a:normAutofit/>
          </a:bodyPr>
          <a:lstStyle/>
          <a:p>
            <a:r>
              <a:rPr lang="es-ES" sz="3200" dirty="0">
                <a:solidFill>
                  <a:schemeClr val="bg2">
                    <a:lumMod val="10000"/>
                  </a:schemeClr>
                </a:solidFill>
              </a:rPr>
              <a:t>¿Cuál es el mecanismo de acción del </a:t>
            </a:r>
            <a:r>
              <a:rPr lang="es-ES" sz="3200" dirty="0" err="1">
                <a:solidFill>
                  <a:schemeClr val="bg2">
                    <a:lumMod val="10000"/>
                  </a:schemeClr>
                </a:solidFill>
              </a:rPr>
              <a:t>mirabegrón</a:t>
            </a:r>
            <a:r>
              <a:rPr lang="es-ES" sz="3200" dirty="0">
                <a:solidFill>
                  <a:schemeClr val="bg2">
                    <a:lumMod val="10000"/>
                  </a:schemeClr>
                </a:solidFill>
              </a:rPr>
              <a:t>?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01EB4F63-FF2A-32D2-8BB5-AA320152C7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2287413"/>
            <a:ext cx="5702424" cy="4525963"/>
          </a:xfrm>
        </p:spPr>
        <p:txBody>
          <a:bodyPr/>
          <a:lstStyle/>
          <a:p>
            <a:pPr marL="457200" indent="-457200">
              <a:buFont typeface="+mj-lt"/>
              <a:buAutoNum type="alphaUcPeriod"/>
            </a:pPr>
            <a:r>
              <a:rPr lang="es-ES" sz="2400" dirty="0">
                <a:solidFill>
                  <a:schemeClr val="bg2">
                    <a:lumMod val="10000"/>
                  </a:schemeClr>
                </a:solidFill>
              </a:rPr>
              <a:t>Bloquear los receptores betaadrenérgicos</a:t>
            </a:r>
          </a:p>
          <a:p>
            <a:pPr marL="457200" indent="-457200">
              <a:buFont typeface="+mj-lt"/>
              <a:buAutoNum type="alphaUcPeriod"/>
            </a:pPr>
            <a:r>
              <a:rPr lang="es-ES" sz="2400" dirty="0">
                <a:solidFill>
                  <a:schemeClr val="bg2">
                    <a:lumMod val="10000"/>
                  </a:schemeClr>
                </a:solidFill>
              </a:rPr>
              <a:t>Estimular los receptores betaadrenérgicos</a:t>
            </a:r>
          </a:p>
          <a:p>
            <a:pPr marL="457200" indent="-457200">
              <a:buFont typeface="+mj-lt"/>
              <a:buAutoNum type="alphaUcPeriod"/>
            </a:pPr>
            <a:r>
              <a:rPr lang="es-ES" sz="2400" dirty="0">
                <a:solidFill>
                  <a:schemeClr val="bg2">
                    <a:lumMod val="10000"/>
                  </a:schemeClr>
                </a:solidFill>
              </a:rPr>
              <a:t>Bloquear la liberación de acetilcolina a nivel de la unión presináptica</a:t>
            </a:r>
          </a:p>
          <a:p>
            <a:pPr marL="457200" indent="-457200">
              <a:buFont typeface="+mj-lt"/>
              <a:buAutoNum type="alphaUcPeriod"/>
            </a:pPr>
            <a:r>
              <a:rPr lang="es-ES" sz="2400" dirty="0">
                <a:solidFill>
                  <a:schemeClr val="bg2">
                    <a:lumMod val="10000"/>
                  </a:schemeClr>
                </a:solidFill>
              </a:rPr>
              <a:t>Estimular la liberación de acetilcolina a nivel de la unión presináptica</a:t>
            </a: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3CE01ECD-A03A-C1E1-CF9B-E55EEB1617C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24" r="16524"/>
          <a:stretch/>
        </p:blipFill>
        <p:spPr>
          <a:xfrm>
            <a:off x="7557742" y="2112097"/>
            <a:ext cx="4024658" cy="401249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CuadroTexto 5">
            <a:extLst>
              <a:ext uri="{FF2B5EF4-FFF2-40B4-BE49-F238E27FC236}">
                <a16:creationId xmlns:a16="http://schemas.microsoft.com/office/drawing/2014/main" id="{A906FEA4-392C-EEEC-B5B3-D392CF58BB74}"/>
              </a:ext>
            </a:extLst>
          </p:cNvPr>
          <p:cNvSpPr txBox="1"/>
          <p:nvPr/>
        </p:nvSpPr>
        <p:spPr>
          <a:xfrm>
            <a:off x="9276048" y="5589143"/>
            <a:ext cx="2664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>
                <a:solidFill>
                  <a:schemeClr val="bg2">
                    <a:lumMod val="10000"/>
                  </a:schemeClr>
                </a:solidFill>
              </a:rPr>
              <a:t>EBU 2024</a:t>
            </a:r>
          </a:p>
        </p:txBody>
      </p:sp>
    </p:spTree>
    <p:extLst>
      <p:ext uri="{BB962C8B-B14F-4D97-AF65-F5344CB8AC3E}">
        <p14:creationId xmlns:p14="http://schemas.microsoft.com/office/powerpoint/2010/main" val="1098718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6" dur="25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548DD4"/>
                                      </p:to>
                                    </p:animClr>
                                    <p:animClr clrSpc="rgb" dir="cw">
                                      <p:cBhvr>
                                        <p:cTn id="7" dur="25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548DD4"/>
                                      </p:to>
                                    </p:animClr>
                                    <p:set>
                                      <p:cBhvr>
                                        <p:cTn id="8" dur="25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9" dur="25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3CFD7E-7206-5375-F309-01417A6B30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>
            <a:extLst>
              <a:ext uri="{FF2B5EF4-FFF2-40B4-BE49-F238E27FC236}">
                <a16:creationId xmlns:a16="http://schemas.microsoft.com/office/drawing/2014/main" id="{A81DB354-8464-418D-06F7-8263BAE096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539464"/>
          </a:xfrm>
        </p:spPr>
        <p:txBody>
          <a:bodyPr/>
          <a:lstStyle/>
          <a:p>
            <a:r>
              <a:rPr lang="es-ES" sz="3200" dirty="0">
                <a:solidFill>
                  <a:schemeClr val="bg2">
                    <a:lumMod val="10000"/>
                  </a:schemeClr>
                </a:solidFill>
              </a:rPr>
              <a:t>¿Cuál es el siguiente paso para el tratamiento de la incontinencia de urgencia en adultos en los que fracasó el tratamiento conservador o la farmacoterapia?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CBD78CCB-5219-F4F2-4C86-247A53C70DF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2492896"/>
            <a:ext cx="6206480" cy="3633267"/>
          </a:xfrm>
        </p:spPr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s-ES" sz="2400" dirty="0" err="1">
                <a:solidFill>
                  <a:schemeClr val="bg2">
                    <a:lumMod val="10000"/>
                  </a:schemeClr>
                </a:solidFill>
              </a:rPr>
              <a:t>Neuromodulación</a:t>
            </a:r>
            <a:r>
              <a:rPr lang="es-ES" sz="2400" dirty="0">
                <a:solidFill>
                  <a:schemeClr val="bg2">
                    <a:lumMod val="10000"/>
                  </a:schemeClr>
                </a:solidFill>
              </a:rPr>
              <a:t> sacra o estimulación nervio tibial posterior</a:t>
            </a:r>
          </a:p>
          <a:p>
            <a:pPr marL="514350" indent="-514350">
              <a:buFont typeface="+mj-lt"/>
              <a:buAutoNum type="alphaUcPeriod"/>
            </a:pPr>
            <a:r>
              <a:rPr lang="es-ES" sz="2400" dirty="0">
                <a:solidFill>
                  <a:schemeClr val="bg2">
                    <a:lumMod val="10000"/>
                  </a:schemeClr>
                </a:solidFill>
              </a:rPr>
              <a:t>Toxina botulínica A</a:t>
            </a:r>
          </a:p>
          <a:p>
            <a:pPr marL="514350" indent="-514350">
              <a:buFont typeface="+mj-lt"/>
              <a:buAutoNum type="alphaUcPeriod"/>
            </a:pPr>
            <a:r>
              <a:rPr lang="es-ES" sz="2400" dirty="0">
                <a:solidFill>
                  <a:schemeClr val="bg2">
                    <a:lumMod val="10000"/>
                  </a:schemeClr>
                </a:solidFill>
              </a:rPr>
              <a:t>Toxina </a:t>
            </a:r>
            <a:r>
              <a:rPr lang="es-ES" sz="2400" dirty="0" err="1">
                <a:solidFill>
                  <a:schemeClr val="bg2">
                    <a:lumMod val="10000"/>
                  </a:schemeClr>
                </a:solidFill>
              </a:rPr>
              <a:t>botulínima</a:t>
            </a:r>
            <a:r>
              <a:rPr lang="es-ES" sz="2400" dirty="0">
                <a:solidFill>
                  <a:schemeClr val="bg2">
                    <a:lumMod val="10000"/>
                  </a:schemeClr>
                </a:solidFill>
              </a:rPr>
              <a:t> o </a:t>
            </a:r>
            <a:r>
              <a:rPr lang="es-ES" sz="2400" dirty="0" err="1">
                <a:solidFill>
                  <a:schemeClr val="bg2">
                    <a:lumMod val="10000"/>
                  </a:schemeClr>
                </a:solidFill>
              </a:rPr>
              <a:t>neuromodulación</a:t>
            </a:r>
            <a:r>
              <a:rPr lang="es-ES" sz="2400" dirty="0">
                <a:solidFill>
                  <a:schemeClr val="bg2">
                    <a:lumMod val="10000"/>
                  </a:schemeClr>
                </a:solidFill>
              </a:rPr>
              <a:t> sacra</a:t>
            </a:r>
          </a:p>
          <a:p>
            <a:pPr marL="514350" indent="-514350">
              <a:buFont typeface="+mj-lt"/>
              <a:buAutoNum type="alphaUcPeriod"/>
            </a:pPr>
            <a:r>
              <a:rPr lang="es-ES" sz="2400" dirty="0">
                <a:solidFill>
                  <a:schemeClr val="bg2">
                    <a:lumMod val="10000"/>
                  </a:schemeClr>
                </a:solidFill>
              </a:rPr>
              <a:t>Toxina botulínica A, </a:t>
            </a:r>
            <a:r>
              <a:rPr lang="es-ES" sz="2400" dirty="0" err="1">
                <a:solidFill>
                  <a:schemeClr val="bg2">
                    <a:lumMod val="10000"/>
                  </a:schemeClr>
                </a:solidFill>
              </a:rPr>
              <a:t>neuromodulación</a:t>
            </a:r>
            <a:r>
              <a:rPr lang="es-ES" sz="2400" dirty="0">
                <a:solidFill>
                  <a:schemeClr val="bg2">
                    <a:lumMod val="10000"/>
                  </a:schemeClr>
                </a:solidFill>
              </a:rPr>
              <a:t> sacra o estimulación nervio tibial posterior</a:t>
            </a: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D82FCF90-7CA1-A3E0-BD0B-87EFBBD1035F}"/>
              </a:ext>
            </a:extLst>
          </p:cNvPr>
          <p:cNvSpPr txBox="1"/>
          <p:nvPr/>
        </p:nvSpPr>
        <p:spPr>
          <a:xfrm>
            <a:off x="9776792" y="5948372"/>
            <a:ext cx="2664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>
                <a:solidFill>
                  <a:schemeClr val="bg2">
                    <a:lumMod val="10000"/>
                  </a:schemeClr>
                </a:solidFill>
              </a:rPr>
              <a:t>EBU 2023</a:t>
            </a: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6925D6C5-919D-ECAD-DF72-FD5BD40F5F9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92144" y="1677763"/>
            <a:ext cx="4406949" cy="440694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199229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6" dur="25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548DD4"/>
                                      </p:to>
                                    </p:animClr>
                                    <p:animClr clrSpc="rgb" dir="cw">
                                      <p:cBhvr>
                                        <p:cTn id="7" dur="25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548DD4"/>
                                      </p:to>
                                    </p:animClr>
                                    <p:set>
                                      <p:cBhvr>
                                        <p:cTn id="8" dur="25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9" dur="25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2">
            <a:extLst>
              <a:ext uri="{FF2B5EF4-FFF2-40B4-BE49-F238E27FC236}">
                <a16:creationId xmlns:a16="http://schemas.microsoft.com/office/drawing/2014/main" id="{7686A0EA-8047-C184-4BB4-1871F2BD29D9}"/>
              </a:ext>
            </a:extLst>
          </p:cNvPr>
          <p:cNvGrpSpPr>
            <a:grpSpLocks/>
          </p:cNvGrpSpPr>
          <p:nvPr/>
        </p:nvGrpSpPr>
        <p:grpSpPr bwMode="auto">
          <a:xfrm>
            <a:off x="6727915" y="2204864"/>
            <a:ext cx="5344749" cy="3530537"/>
            <a:chOff x="4393579" y="2601951"/>
            <a:chExt cx="4246060" cy="2590800"/>
          </a:xfrm>
        </p:grpSpPr>
        <p:pic>
          <p:nvPicPr>
            <p:cNvPr id="6" name="Picture 2" descr="Imagen en blanco y negro&#10;&#10;Descripción generada automáticamente con confianza baja">
              <a:extLst>
                <a:ext uri="{FF2B5EF4-FFF2-40B4-BE49-F238E27FC236}">
                  <a16:creationId xmlns:a16="http://schemas.microsoft.com/office/drawing/2014/main" id="{BF0D4FBD-289B-8F35-CF14-8F781FB9737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29589" y="2601951"/>
              <a:ext cx="4210050" cy="2590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" name="Rectangle 1">
              <a:extLst>
                <a:ext uri="{FF2B5EF4-FFF2-40B4-BE49-F238E27FC236}">
                  <a16:creationId xmlns:a16="http://schemas.microsoft.com/office/drawing/2014/main" id="{A425C898-AB70-07EA-427F-B285C73E3C5D}"/>
                </a:ext>
              </a:extLst>
            </p:cNvPr>
            <p:cNvSpPr/>
            <p:nvPr/>
          </p:nvSpPr>
          <p:spPr>
            <a:xfrm>
              <a:off x="4393579" y="2601951"/>
              <a:ext cx="212527" cy="37502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/>
            </a:p>
          </p:txBody>
        </p:sp>
      </p:grpSp>
      <p:sp>
        <p:nvSpPr>
          <p:cNvPr id="3" name="Título 2">
            <a:extLst>
              <a:ext uri="{FF2B5EF4-FFF2-40B4-BE49-F238E27FC236}">
                <a16:creationId xmlns:a16="http://schemas.microsoft.com/office/drawing/2014/main" id="{5A8A8539-50F8-4788-7BB5-EFABE5504E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539464"/>
          </a:xfrm>
        </p:spPr>
        <p:txBody>
          <a:bodyPr/>
          <a:lstStyle/>
          <a:p>
            <a:r>
              <a:rPr lang="es-ES" sz="3200" dirty="0">
                <a:solidFill>
                  <a:schemeClr val="bg2">
                    <a:lumMod val="10000"/>
                  </a:schemeClr>
                </a:solidFill>
              </a:rPr>
              <a:t>A las pacientes con incontinencia urinaria </a:t>
            </a:r>
            <a:br>
              <a:rPr lang="es-ES" sz="3200" dirty="0">
                <a:solidFill>
                  <a:schemeClr val="bg2">
                    <a:lumMod val="10000"/>
                  </a:schemeClr>
                </a:solidFill>
              </a:rPr>
            </a:br>
            <a:r>
              <a:rPr lang="es-ES" sz="3200" dirty="0">
                <a:solidFill>
                  <a:schemeClr val="bg2">
                    <a:lumMod val="10000"/>
                  </a:schemeClr>
                </a:solidFill>
              </a:rPr>
              <a:t>se les debe aconsejar una </a:t>
            </a:r>
            <a:br>
              <a:rPr lang="es-ES" sz="3200" dirty="0">
                <a:solidFill>
                  <a:schemeClr val="bg2">
                    <a:lumMod val="10000"/>
                  </a:schemeClr>
                </a:solidFill>
              </a:rPr>
            </a:br>
            <a:r>
              <a:rPr lang="es-ES" sz="3200" dirty="0">
                <a:solidFill>
                  <a:schemeClr val="bg2">
                    <a:lumMod val="10000"/>
                  </a:schemeClr>
                </a:solidFill>
              </a:rPr>
              <a:t>inyección de 100 UI de toxina botulínica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C3834073-57AF-A023-4E34-9970B9BEE7D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2492896"/>
            <a:ext cx="6206480" cy="3633267"/>
          </a:xfrm>
        </p:spPr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s-ES" sz="2400" dirty="0">
                <a:solidFill>
                  <a:schemeClr val="bg2">
                    <a:lumMod val="10000"/>
                  </a:schemeClr>
                </a:solidFill>
              </a:rPr>
              <a:t>Como posible tratamiento de primera línea</a:t>
            </a:r>
          </a:p>
          <a:p>
            <a:pPr marL="514350" indent="-514350">
              <a:buFont typeface="+mj-lt"/>
              <a:buAutoNum type="alphaUcPeriod"/>
            </a:pPr>
            <a:r>
              <a:rPr lang="es-ES" sz="2400" dirty="0">
                <a:solidFill>
                  <a:schemeClr val="bg2">
                    <a:lumMod val="10000"/>
                  </a:schemeClr>
                </a:solidFill>
              </a:rPr>
              <a:t>Tras una </a:t>
            </a:r>
            <a:r>
              <a:rPr lang="es-ES" sz="2400" dirty="0" err="1">
                <a:solidFill>
                  <a:schemeClr val="bg2">
                    <a:lumMod val="10000"/>
                  </a:schemeClr>
                </a:solidFill>
              </a:rPr>
              <a:t>neuromodulación</a:t>
            </a:r>
            <a:r>
              <a:rPr lang="es-ES" sz="2400" dirty="0">
                <a:solidFill>
                  <a:schemeClr val="bg2">
                    <a:lumMod val="10000"/>
                  </a:schemeClr>
                </a:solidFill>
              </a:rPr>
              <a:t> sacra infructuosa</a:t>
            </a:r>
          </a:p>
          <a:p>
            <a:pPr marL="514350" indent="-514350">
              <a:buFont typeface="+mj-lt"/>
              <a:buAutoNum type="alphaUcPeriod"/>
            </a:pPr>
            <a:r>
              <a:rPr lang="es-ES" sz="2400" dirty="0">
                <a:solidFill>
                  <a:schemeClr val="bg2">
                    <a:lumMod val="10000"/>
                  </a:schemeClr>
                </a:solidFill>
              </a:rPr>
              <a:t>Tras un tratamiento oral antimuscarínico infructuoso</a:t>
            </a:r>
          </a:p>
          <a:p>
            <a:pPr marL="514350" indent="-514350">
              <a:buFont typeface="+mj-lt"/>
              <a:buAutoNum type="alphaUcPeriod"/>
            </a:pPr>
            <a:r>
              <a:rPr lang="es-ES" sz="2400" dirty="0">
                <a:solidFill>
                  <a:schemeClr val="bg2">
                    <a:lumMod val="10000"/>
                  </a:schemeClr>
                </a:solidFill>
              </a:rPr>
              <a:t>Tras una </a:t>
            </a:r>
            <a:r>
              <a:rPr lang="es-ES" sz="2400" dirty="0" err="1">
                <a:solidFill>
                  <a:schemeClr val="bg2">
                    <a:lumMod val="10000"/>
                  </a:schemeClr>
                </a:solidFill>
              </a:rPr>
              <a:t>neuromodulación</a:t>
            </a:r>
            <a:r>
              <a:rPr lang="es-ES" sz="2400" dirty="0">
                <a:solidFill>
                  <a:schemeClr val="bg2">
                    <a:lumMod val="10000"/>
                  </a:schemeClr>
                </a:solidFill>
              </a:rPr>
              <a:t> transcutánea infructuosa</a:t>
            </a: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6034CC77-06A8-44D7-A7A7-FD3212970F41}"/>
              </a:ext>
            </a:extLst>
          </p:cNvPr>
          <p:cNvSpPr txBox="1"/>
          <p:nvPr/>
        </p:nvSpPr>
        <p:spPr>
          <a:xfrm>
            <a:off x="9776792" y="5948372"/>
            <a:ext cx="2664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>
                <a:solidFill>
                  <a:schemeClr val="bg2">
                    <a:lumMod val="10000"/>
                  </a:schemeClr>
                </a:solidFill>
              </a:rPr>
              <a:t>EBU 2021</a:t>
            </a:r>
          </a:p>
        </p:txBody>
      </p:sp>
    </p:spTree>
    <p:extLst>
      <p:ext uri="{BB962C8B-B14F-4D97-AF65-F5344CB8AC3E}">
        <p14:creationId xmlns:p14="http://schemas.microsoft.com/office/powerpoint/2010/main" val="1582297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6" dur="25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548DD4"/>
                                      </p:to>
                                    </p:animClr>
                                    <p:animClr clrSpc="rgb" dir="cw">
                                      <p:cBhvr>
                                        <p:cTn id="7" dur="25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548DD4"/>
                                      </p:to>
                                    </p:animClr>
                                    <p:set>
                                      <p:cBhvr>
                                        <p:cTn id="8" dur="25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9" dur="25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>
            <a:extLst>
              <a:ext uri="{FF2B5EF4-FFF2-40B4-BE49-F238E27FC236}">
                <a16:creationId xmlns:a16="http://schemas.microsoft.com/office/drawing/2014/main" id="{DEB2DC2C-305A-95BE-A4E6-DB74D9304A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z="3600" dirty="0">
                <a:solidFill>
                  <a:schemeClr val="bg2">
                    <a:lumMod val="10000"/>
                  </a:schemeClr>
                </a:solidFill>
              </a:rPr>
              <a:t>En relación con la toxina botulínica, </a:t>
            </a:r>
            <a:br>
              <a:rPr lang="es-ES" sz="3600" dirty="0">
                <a:solidFill>
                  <a:schemeClr val="bg2">
                    <a:lumMod val="10000"/>
                  </a:schemeClr>
                </a:solidFill>
              </a:rPr>
            </a:br>
            <a:r>
              <a:rPr lang="es-ES" sz="3600" dirty="0">
                <a:solidFill>
                  <a:schemeClr val="bg2">
                    <a:lumMod val="10000"/>
                  </a:schemeClr>
                </a:solidFill>
              </a:rPr>
              <a:t>¿qué afirmación es correcta?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D6ACBE5E-1EFD-23EA-7DF6-8DFCD752BC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600200"/>
            <a:ext cx="5558408" cy="4525963"/>
          </a:xfrm>
        </p:spPr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s-ES" sz="2800" dirty="0">
                <a:solidFill>
                  <a:schemeClr val="bg2">
                    <a:lumMod val="10000"/>
                  </a:schemeClr>
                </a:solidFill>
              </a:rPr>
              <a:t>Causa parálisis flácida muscular permanente</a:t>
            </a:r>
          </a:p>
          <a:p>
            <a:pPr marL="514350" indent="-514350">
              <a:buFont typeface="+mj-lt"/>
              <a:buAutoNum type="alphaUcPeriod"/>
            </a:pPr>
            <a:r>
              <a:rPr lang="es-ES" sz="2800" dirty="0">
                <a:solidFill>
                  <a:schemeClr val="bg2">
                    <a:lumMod val="10000"/>
                  </a:schemeClr>
                </a:solidFill>
              </a:rPr>
              <a:t>Causa una parálisis más prolongada de los músculos lisos que de los esqueléticos</a:t>
            </a:r>
          </a:p>
          <a:p>
            <a:pPr marL="514350" indent="-514350">
              <a:buFont typeface="+mj-lt"/>
              <a:buAutoNum type="alphaUcPeriod"/>
            </a:pPr>
            <a:r>
              <a:rPr lang="es-ES" sz="2800" dirty="0">
                <a:solidFill>
                  <a:schemeClr val="bg2">
                    <a:lumMod val="10000"/>
                  </a:schemeClr>
                </a:solidFill>
              </a:rPr>
              <a:t>Inhibe la recaptación de acetilcolina en las uniones neuromusculares</a:t>
            </a:r>
          </a:p>
          <a:p>
            <a:pPr marL="514350" indent="-514350">
              <a:buFont typeface="+mj-lt"/>
              <a:buAutoNum type="alphaUcPeriod"/>
            </a:pPr>
            <a:r>
              <a:rPr lang="es-ES" sz="2800" dirty="0">
                <a:solidFill>
                  <a:schemeClr val="bg2">
                    <a:lumMod val="10000"/>
                  </a:schemeClr>
                </a:solidFill>
              </a:rPr>
              <a:t>Es producida por la bacteria </a:t>
            </a:r>
            <a:r>
              <a:rPr lang="es-ES" sz="2800" dirty="0" err="1">
                <a:solidFill>
                  <a:schemeClr val="bg2">
                    <a:lumMod val="10000"/>
                  </a:schemeClr>
                </a:solidFill>
              </a:rPr>
              <a:t>Clostridium</a:t>
            </a:r>
            <a:r>
              <a:rPr lang="es-ES" sz="2800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s-ES" sz="2800" dirty="0" err="1">
                <a:solidFill>
                  <a:schemeClr val="bg2">
                    <a:lumMod val="10000"/>
                  </a:schemeClr>
                </a:solidFill>
              </a:rPr>
              <a:t>difficile</a:t>
            </a:r>
            <a:endParaRPr lang="es-ES" sz="2800" dirty="0">
              <a:solidFill>
                <a:schemeClr val="bg2">
                  <a:lumMod val="10000"/>
                </a:schemeClr>
              </a:solidFill>
            </a:endParaRP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695F085A-E2E8-B83B-F1CE-4911FF88BC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24" r="13724"/>
          <a:stretch/>
        </p:blipFill>
        <p:spPr>
          <a:xfrm>
            <a:off x="7320136" y="1792414"/>
            <a:ext cx="3516024" cy="35054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6" name="CuadroTexto 5">
            <a:extLst>
              <a:ext uri="{FF2B5EF4-FFF2-40B4-BE49-F238E27FC236}">
                <a16:creationId xmlns:a16="http://schemas.microsoft.com/office/drawing/2014/main" id="{A867F95D-B308-AA9B-6E2D-7DCA36A4796D}"/>
              </a:ext>
            </a:extLst>
          </p:cNvPr>
          <p:cNvSpPr txBox="1"/>
          <p:nvPr/>
        </p:nvSpPr>
        <p:spPr>
          <a:xfrm>
            <a:off x="9776792" y="5948372"/>
            <a:ext cx="2664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>
                <a:solidFill>
                  <a:schemeClr val="bg2">
                    <a:lumMod val="10000"/>
                  </a:schemeClr>
                </a:solidFill>
              </a:rPr>
              <a:t>EBU 2022</a:t>
            </a:r>
          </a:p>
        </p:txBody>
      </p:sp>
    </p:spTree>
    <p:extLst>
      <p:ext uri="{BB962C8B-B14F-4D97-AF65-F5344CB8AC3E}">
        <p14:creationId xmlns:p14="http://schemas.microsoft.com/office/powerpoint/2010/main" val="11095011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6" dur="25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548DD4"/>
                                      </p:to>
                                    </p:animClr>
                                    <p:animClr clrSpc="rgb" dir="cw">
                                      <p:cBhvr>
                                        <p:cTn id="7" dur="25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548DD4"/>
                                      </p:to>
                                    </p:animClr>
                                    <p:set>
                                      <p:cBhvr>
                                        <p:cTn id="8" dur="25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9" dur="25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  <p:bldP spid="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1">
            <a:extLst>
              <a:ext uri="{FF2B5EF4-FFF2-40B4-BE49-F238E27FC236}">
                <a16:creationId xmlns:a16="http://schemas.microsoft.com/office/drawing/2014/main" id="{63066D2F-7D43-A8AE-904C-16BB2D8F6E02}"/>
              </a:ext>
            </a:extLst>
          </p:cNvPr>
          <p:cNvGrpSpPr/>
          <p:nvPr/>
        </p:nvGrpSpPr>
        <p:grpSpPr>
          <a:xfrm>
            <a:off x="7752184" y="1340768"/>
            <a:ext cx="3806280" cy="2842560"/>
            <a:chOff x="0" y="945720"/>
            <a:chExt cx="3806280" cy="2842560"/>
          </a:xfrm>
        </p:grpSpPr>
        <p:pic>
          <p:nvPicPr>
            <p:cNvPr id="6" name="Picture 2" descr="Las mejores 9 ideas de Cinta metrica dibujo | cinta metrica dibujo,  decoración de unas, disenos de unas">
              <a:extLst>
                <a:ext uri="{FF2B5EF4-FFF2-40B4-BE49-F238E27FC236}">
                  <a16:creationId xmlns:a16="http://schemas.microsoft.com/office/drawing/2014/main" id="{E0E3DB9B-F76E-AED5-9B54-3BE94F75ADBC}"/>
                </a:ext>
              </a:extLst>
            </p:cNvPr>
            <p:cNvPicPr/>
            <p:nvPr/>
          </p:nvPicPr>
          <p:blipFill>
            <a:blip r:embed="rId2"/>
            <a:stretch/>
          </p:blipFill>
          <p:spPr>
            <a:xfrm>
              <a:off x="0" y="945720"/>
              <a:ext cx="3806280" cy="2842560"/>
            </a:xfrm>
            <a:prstGeom prst="rect">
              <a:avLst/>
            </a:prstGeom>
            <a:ln w="0">
              <a:noFill/>
            </a:ln>
          </p:spPr>
        </p:pic>
        <p:sp>
          <p:nvSpPr>
            <p:cNvPr id="7" name="CustomShape 2">
              <a:extLst>
                <a:ext uri="{FF2B5EF4-FFF2-40B4-BE49-F238E27FC236}">
                  <a16:creationId xmlns:a16="http://schemas.microsoft.com/office/drawing/2014/main" id="{B2970BD6-DDE5-FF95-CD27-C97EFA357D69}"/>
                </a:ext>
              </a:extLst>
            </p:cNvPr>
            <p:cNvSpPr/>
            <p:nvPr/>
          </p:nvSpPr>
          <p:spPr>
            <a:xfrm>
              <a:off x="309240" y="2893680"/>
              <a:ext cx="2412360" cy="45612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>
              <a:spAutoFit/>
            </a:bodyPr>
            <a:lstStyle/>
            <a:p>
              <a:pPr algn="ctr">
                <a:lnSpc>
                  <a:spcPct val="100000"/>
                </a:lnSpc>
              </a:pPr>
              <a:r>
                <a:rPr lang="es-ES" sz="2400" b="1" strike="noStrike" spc="-1">
                  <a:solidFill>
                    <a:srgbClr val="000000"/>
                  </a:solidFill>
                  <a:latin typeface="Arial"/>
                  <a:ea typeface="DejaVu Sans"/>
                </a:rPr>
                <a:t>POP-Q</a:t>
              </a:r>
              <a:endParaRPr lang="es-ES" sz="2400" b="0" strike="noStrike" spc="-1">
                <a:latin typeface="Arial"/>
              </a:endParaRPr>
            </a:p>
          </p:txBody>
        </p:sp>
      </p:grpSp>
      <p:sp>
        <p:nvSpPr>
          <p:cNvPr id="2" name="Título 1">
            <a:extLst>
              <a:ext uri="{FF2B5EF4-FFF2-40B4-BE49-F238E27FC236}">
                <a16:creationId xmlns:a16="http://schemas.microsoft.com/office/drawing/2014/main" id="{60BE2FDD-9192-2428-93E8-A259E7B39A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>
                <a:solidFill>
                  <a:schemeClr val="bg2">
                    <a:lumMod val="10000"/>
                  </a:schemeClr>
                </a:solidFill>
              </a:rPr>
              <a:t>HAN PASADO 10 AÑOS:</a:t>
            </a:r>
            <a:br>
              <a:rPr lang="es-ES" dirty="0">
                <a:solidFill>
                  <a:schemeClr val="bg2">
                    <a:lumMod val="10000"/>
                  </a:schemeClr>
                </a:solidFill>
              </a:rPr>
            </a:br>
            <a:r>
              <a:rPr lang="es-ES" dirty="0">
                <a:solidFill>
                  <a:schemeClr val="bg2">
                    <a:lumMod val="10000"/>
                  </a:schemeClr>
                </a:solidFill>
              </a:rPr>
              <a:t>LUCÍA TIENE UN PROLAPSO</a:t>
            </a: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55B93BFF-830A-736A-8106-5A5C375DFDB0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119336" y="1628800"/>
            <a:ext cx="2098440" cy="1035000"/>
          </a:xfrm>
          <a:prstGeom prst="rect">
            <a:avLst/>
          </a:prstGeom>
          <a:ln w="0">
            <a:noFill/>
          </a:ln>
        </p:spPr>
      </p:pic>
      <p:pic>
        <p:nvPicPr>
          <p:cNvPr id="4" name="Picture 2" descr="C:\RAQUEL\RAQUEL\HOSPITAL\UROLOGÍA\CURSOS Y PRESENTACIONES\LIBRO SONDAJE VESICAL TALAVERA\Imágenes\20181029_154304.jpg">
            <a:extLst>
              <a:ext uri="{FF2B5EF4-FFF2-40B4-BE49-F238E27FC236}">
                <a16:creationId xmlns:a16="http://schemas.microsoft.com/office/drawing/2014/main" id="{733AFDEC-2B4E-EA67-7E96-6FF2DC80FFBA}"/>
              </a:ext>
            </a:extLst>
          </p:cNvPr>
          <p:cNvPicPr/>
          <p:nvPr/>
        </p:nvPicPr>
        <p:blipFill>
          <a:blip r:embed="rId4"/>
          <a:srcRect t="4878" b="7368"/>
          <a:stretch/>
        </p:blipFill>
        <p:spPr>
          <a:xfrm>
            <a:off x="2783632" y="1700808"/>
            <a:ext cx="3923640" cy="459072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8" name="Grupo 7">
            <a:extLst>
              <a:ext uri="{FF2B5EF4-FFF2-40B4-BE49-F238E27FC236}">
                <a16:creationId xmlns:a16="http://schemas.microsoft.com/office/drawing/2014/main" id="{5F99497E-09C7-9490-ABEA-6268FB67EAA7}"/>
              </a:ext>
            </a:extLst>
          </p:cNvPr>
          <p:cNvGrpSpPr/>
          <p:nvPr/>
        </p:nvGrpSpPr>
        <p:grpSpPr>
          <a:xfrm>
            <a:off x="7558306" y="4119596"/>
            <a:ext cx="4324574" cy="2516866"/>
            <a:chOff x="0" y="1195727"/>
            <a:chExt cx="9169750" cy="4633275"/>
          </a:xfrm>
        </p:grpSpPr>
        <p:graphicFrame>
          <p:nvGraphicFramePr>
            <p:cNvPr id="9" name="Object 7">
              <a:extLst>
                <a:ext uri="{FF2B5EF4-FFF2-40B4-BE49-F238E27FC236}">
                  <a16:creationId xmlns:a16="http://schemas.microsoft.com/office/drawing/2014/main" id="{291FA364-9024-3FF1-EA90-8FAD6C7B83BB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3010855" y="1196752"/>
            <a:ext cx="3489236" cy="463224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Fotografía de Photo Editor" r:id="rId5" imgW="4761905" imgH="3352381" progId="">
                    <p:embed/>
                  </p:oleObj>
                </mc:Choice>
                <mc:Fallback>
                  <p:oleObj name="Fotografía de Photo Editor" r:id="rId5" imgW="4761905" imgH="3352381" progId="">
                    <p:embed/>
                    <p:pic>
                      <p:nvPicPr>
                        <p:cNvPr id="9" name="Object 7">
                          <a:extLst>
                            <a:ext uri="{FF2B5EF4-FFF2-40B4-BE49-F238E27FC236}">
                              <a16:creationId xmlns:a16="http://schemas.microsoft.com/office/drawing/2014/main" id="{291FA364-9024-3FF1-EA90-8FAD6C7B83BB}"/>
                            </a:ext>
                          </a:extLst>
                        </p:cNvPr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 r="52568"/>
                        <a:stretch>
                          <a:fillRect/>
                        </a:stretch>
                      </p:blipFill>
                      <p:spPr bwMode="auto">
                        <a:xfrm>
                          <a:off x="3010855" y="1196752"/>
                          <a:ext cx="3489236" cy="4632248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pic>
          <p:nvPicPr>
            <p:cNvPr id="10" name="Imagen 9">
              <a:extLst>
                <a:ext uri="{FF2B5EF4-FFF2-40B4-BE49-F238E27FC236}">
                  <a16:creationId xmlns:a16="http://schemas.microsoft.com/office/drawing/2014/main" id="{6B2FDE14-D05E-762E-ECBE-7979A02E73EE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0" y="2443407"/>
              <a:ext cx="3385593" cy="3385593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graphicFrame>
          <p:nvGraphicFramePr>
            <p:cNvPr id="11" name="Object 6">
              <a:extLst>
                <a:ext uri="{FF2B5EF4-FFF2-40B4-BE49-F238E27FC236}">
                  <a16:creationId xmlns:a16="http://schemas.microsoft.com/office/drawing/2014/main" id="{FD3CB86E-D15A-792E-814A-0EE35268903F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6479053" y="1195727"/>
            <a:ext cx="2690697" cy="46332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Fotografía de Photo Editor" r:id="rId5" imgW="4761905" imgH="3352381" progId="">
                    <p:embed/>
                  </p:oleObj>
                </mc:Choice>
                <mc:Fallback>
                  <p:oleObj name="Fotografía de Photo Editor" r:id="rId5" imgW="4761905" imgH="3352381" progId="">
                    <p:embed/>
                    <p:pic>
                      <p:nvPicPr>
                        <p:cNvPr id="11" name="Object 6">
                          <a:extLst>
                            <a:ext uri="{FF2B5EF4-FFF2-40B4-BE49-F238E27FC236}">
                              <a16:creationId xmlns:a16="http://schemas.microsoft.com/office/drawing/2014/main" id="{FD3CB86E-D15A-792E-814A-0EE35268903F}"/>
                            </a:ext>
                          </a:extLst>
                        </p:cNvPr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 l="55159"/>
                        <a:stretch>
                          <a:fillRect/>
                        </a:stretch>
                      </p:blipFill>
                      <p:spPr bwMode="auto">
                        <a:xfrm>
                          <a:off x="6479053" y="1195727"/>
                          <a:ext cx="2690697" cy="4633275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val="3707127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>
            <a:extLst>
              <a:ext uri="{FF2B5EF4-FFF2-40B4-BE49-F238E27FC236}">
                <a16:creationId xmlns:a16="http://schemas.microsoft.com/office/drawing/2014/main" id="{47D479FC-309A-6886-AD45-922868F171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570186"/>
          </a:xfrm>
        </p:spPr>
        <p:txBody>
          <a:bodyPr/>
          <a:lstStyle/>
          <a:p>
            <a:r>
              <a:rPr lang="es-ES" sz="3600" dirty="0">
                <a:solidFill>
                  <a:schemeClr val="bg2">
                    <a:lumMod val="10000"/>
                  </a:schemeClr>
                </a:solidFill>
              </a:rPr>
              <a:t>¿Cuáles son los resultados esperados para las mujeres tras una operación de prolapso de órganos pélvicos?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3E9AA5B2-9167-F4F7-64ED-D9C9388C503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999381"/>
            <a:ext cx="5990456" cy="4525963"/>
          </a:xfrm>
        </p:spPr>
        <p:txBody>
          <a:bodyPr/>
          <a:lstStyle/>
          <a:p>
            <a:r>
              <a:rPr lang="es-ES" sz="2200" dirty="0">
                <a:solidFill>
                  <a:schemeClr val="bg2">
                    <a:lumMod val="10000"/>
                  </a:schemeClr>
                </a:solidFill>
              </a:rPr>
              <a:t>Resultados inferiores de las operaciones repetidas para la incontinencia urinaria de esfuerzo</a:t>
            </a:r>
          </a:p>
          <a:p>
            <a:r>
              <a:rPr lang="es-ES" sz="2200" dirty="0">
                <a:solidFill>
                  <a:schemeClr val="bg2">
                    <a:lumMod val="10000"/>
                  </a:schemeClr>
                </a:solidFill>
              </a:rPr>
              <a:t>Aumento de la tasa de recurrencia del prolapso si se combina con cirugía para la incontinencia urinaria de esfuerzo</a:t>
            </a:r>
          </a:p>
          <a:p>
            <a:r>
              <a:rPr lang="es-ES" sz="2200" dirty="0">
                <a:solidFill>
                  <a:schemeClr val="bg2">
                    <a:lumMod val="10000"/>
                  </a:schemeClr>
                </a:solidFill>
              </a:rPr>
              <a:t>Aumento del riesgo de fracaso terapéutico a corto plazo si se combina con cirugía para la incontinencia urinaria de esfuerzo</a:t>
            </a:r>
          </a:p>
          <a:p>
            <a:r>
              <a:rPr lang="es-ES" sz="2200" dirty="0">
                <a:solidFill>
                  <a:schemeClr val="bg2">
                    <a:lumMod val="10000"/>
                  </a:schemeClr>
                </a:solidFill>
              </a:rPr>
              <a:t>Riesgo de desarrollar incontinencia urinaria de esfuerzo de </a:t>
            </a:r>
            <a:r>
              <a:rPr lang="es-ES" sz="2200" dirty="0" err="1">
                <a:solidFill>
                  <a:schemeClr val="bg2">
                    <a:lumMod val="10000"/>
                  </a:schemeClr>
                </a:solidFill>
              </a:rPr>
              <a:t>novo</a:t>
            </a:r>
            <a:endParaRPr lang="es-ES" sz="2200" dirty="0">
              <a:solidFill>
                <a:schemeClr val="bg2">
                  <a:lumMod val="10000"/>
                </a:schemeClr>
              </a:solidFill>
            </a:endParaRPr>
          </a:p>
        </p:txBody>
      </p:sp>
      <p:grpSp>
        <p:nvGrpSpPr>
          <p:cNvPr id="7" name="Grupo 6">
            <a:extLst>
              <a:ext uri="{FF2B5EF4-FFF2-40B4-BE49-F238E27FC236}">
                <a16:creationId xmlns:a16="http://schemas.microsoft.com/office/drawing/2014/main" id="{B2D67D8B-CBF8-75E1-67C8-4D0540525809}"/>
              </a:ext>
            </a:extLst>
          </p:cNvPr>
          <p:cNvGrpSpPr/>
          <p:nvPr/>
        </p:nvGrpSpPr>
        <p:grpSpPr>
          <a:xfrm>
            <a:off x="7735294" y="2414760"/>
            <a:ext cx="4456706" cy="4470624"/>
            <a:chOff x="7735294" y="2414760"/>
            <a:chExt cx="4456706" cy="4470624"/>
          </a:xfrm>
        </p:grpSpPr>
        <p:pic>
          <p:nvPicPr>
            <p:cNvPr id="5" name="Imagen 4">
              <a:extLst>
                <a:ext uri="{FF2B5EF4-FFF2-40B4-BE49-F238E27FC236}">
                  <a16:creationId xmlns:a16="http://schemas.microsoft.com/office/drawing/2014/main" id="{08AB76EB-A444-35F9-A7AE-F7C4F2BD94B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t="2347" r="-1" b="14404"/>
            <a:stretch/>
          </p:blipFill>
          <p:spPr>
            <a:xfrm>
              <a:off x="7735294" y="2414760"/>
              <a:ext cx="4456706" cy="4443240"/>
            </a:xfrm>
            <a:custGeom>
              <a:avLst/>
              <a:gdLst/>
              <a:ahLst/>
              <a:cxnLst/>
              <a:rect l="l" t="t" r="r" b="b"/>
              <a:pathLst>
                <a:path w="6878775" h="6858000">
                  <a:moveTo>
                    <a:pt x="1102973" y="0"/>
                  </a:moveTo>
                  <a:lnTo>
                    <a:pt x="1160688" y="0"/>
                  </a:lnTo>
                  <a:lnTo>
                    <a:pt x="983189" y="331786"/>
                  </a:lnTo>
                  <a:cubicBezTo>
                    <a:pt x="914866" y="469145"/>
                    <a:pt x="850355" y="608712"/>
                    <a:pt x="789261" y="750263"/>
                  </a:cubicBezTo>
                  <a:cubicBezTo>
                    <a:pt x="774307" y="784928"/>
                    <a:pt x="759992" y="819849"/>
                    <a:pt x="745295" y="854514"/>
                  </a:cubicBezTo>
                  <a:cubicBezTo>
                    <a:pt x="756682" y="845393"/>
                    <a:pt x="765489" y="833492"/>
                    <a:pt x="770857" y="819975"/>
                  </a:cubicBezTo>
                  <a:cubicBezTo>
                    <a:pt x="879943" y="589569"/>
                    <a:pt x="999605" y="365513"/>
                    <a:pt x="1131329" y="148742"/>
                  </a:cubicBezTo>
                  <a:lnTo>
                    <a:pt x="1227589" y="0"/>
                  </a:lnTo>
                  <a:lnTo>
                    <a:pt x="6878775" y="0"/>
                  </a:lnTo>
                  <a:lnTo>
                    <a:pt x="6878775" y="6858000"/>
                  </a:lnTo>
                  <a:lnTo>
                    <a:pt x="713521" y="6858000"/>
                  </a:lnTo>
                  <a:lnTo>
                    <a:pt x="625642" y="6670527"/>
                  </a:lnTo>
                  <a:cubicBezTo>
                    <a:pt x="507232" y="6398531"/>
                    <a:pt x="403083" y="6118381"/>
                    <a:pt x="312785" y="5830359"/>
                  </a:cubicBezTo>
                  <a:cubicBezTo>
                    <a:pt x="278149" y="5719759"/>
                    <a:pt x="248879" y="5607635"/>
                    <a:pt x="212198" y="5480401"/>
                  </a:cubicBezTo>
                  <a:cubicBezTo>
                    <a:pt x="212208" y="5491601"/>
                    <a:pt x="212803" y="5502788"/>
                    <a:pt x="213988" y="5513923"/>
                  </a:cubicBezTo>
                  <a:cubicBezTo>
                    <a:pt x="264089" y="5723695"/>
                    <a:pt x="307290" y="5935370"/>
                    <a:pt x="365826" y="6142729"/>
                  </a:cubicBezTo>
                  <a:cubicBezTo>
                    <a:pt x="433152" y="6380817"/>
                    <a:pt x="510068" y="6614016"/>
                    <a:pt x="597975" y="6841549"/>
                  </a:cubicBezTo>
                  <a:lnTo>
                    <a:pt x="604824" y="6858000"/>
                  </a:lnTo>
                  <a:lnTo>
                    <a:pt x="552056" y="6858000"/>
                  </a:lnTo>
                  <a:lnTo>
                    <a:pt x="539576" y="6828295"/>
                  </a:lnTo>
                  <a:cubicBezTo>
                    <a:pt x="380597" y="6414594"/>
                    <a:pt x="260223" y="5988893"/>
                    <a:pt x="171555" y="5552906"/>
                  </a:cubicBezTo>
                  <a:cubicBezTo>
                    <a:pt x="91163" y="5157998"/>
                    <a:pt x="43746" y="4758899"/>
                    <a:pt x="12305" y="4357388"/>
                  </a:cubicBezTo>
                  <a:cubicBezTo>
                    <a:pt x="-14281" y="4013908"/>
                    <a:pt x="4507" y="3672965"/>
                    <a:pt x="46684" y="3331516"/>
                  </a:cubicBezTo>
                  <a:cubicBezTo>
                    <a:pt x="127203" y="2664286"/>
                    <a:pt x="277819" y="2007265"/>
                    <a:pt x="496065" y="1371196"/>
                  </a:cubicBezTo>
                  <a:cubicBezTo>
                    <a:pt x="636273" y="966066"/>
                    <a:pt x="800445" y="573253"/>
                    <a:pt x="995723" y="196614"/>
                  </a:cubicBezTo>
                  <a:close/>
                </a:path>
              </a:pathLst>
            </a:custGeom>
          </p:spPr>
        </p:pic>
        <p:sp>
          <p:nvSpPr>
            <p:cNvPr id="6" name="CuadroTexto 5">
              <a:extLst>
                <a:ext uri="{FF2B5EF4-FFF2-40B4-BE49-F238E27FC236}">
                  <a16:creationId xmlns:a16="http://schemas.microsoft.com/office/drawing/2014/main" id="{07420D0B-4E6C-B0AF-58C6-0A0F18E17715}"/>
                </a:ext>
              </a:extLst>
            </p:cNvPr>
            <p:cNvSpPr txBox="1"/>
            <p:nvPr/>
          </p:nvSpPr>
          <p:spPr>
            <a:xfrm>
              <a:off x="9408368" y="6516052"/>
              <a:ext cx="266429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s-ES" dirty="0"/>
                <a:t>EBU 2021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03861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6" dur="25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548DD4"/>
                                      </p:to>
                                    </p:animClr>
                                    <p:animClr clrSpc="rgb" dir="cw">
                                      <p:cBhvr>
                                        <p:cTn id="7" dur="25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548DD4"/>
                                      </p:to>
                                    </p:animClr>
                                    <p:set>
                                      <p:cBhvr>
                                        <p:cTn id="8" dur="25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9" dur="25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B14A7FC-E494-FCC4-9A8C-4BCAFC5498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>
                <a:solidFill>
                  <a:schemeClr val="bg2">
                    <a:lumMod val="10000"/>
                  </a:schemeClr>
                </a:solidFill>
              </a:rPr>
              <a:t>APROXIMACIÓN DIAGNÓSTICA</a:t>
            </a:r>
          </a:p>
        </p:txBody>
      </p:sp>
      <p:pic>
        <p:nvPicPr>
          <p:cNvPr id="3" name="Imagen 2" descr="Interfaz de usuario gráfica&#10;&#10;Descripción generada automáticamente">
            <a:extLst>
              <a:ext uri="{FF2B5EF4-FFF2-40B4-BE49-F238E27FC236}">
                <a16:creationId xmlns:a16="http://schemas.microsoft.com/office/drawing/2014/main" id="{22DFC00F-D92B-4860-9E95-248F02859CF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3958" t="13056" r="15833" b="18889"/>
          <a:stretch/>
        </p:blipFill>
        <p:spPr>
          <a:xfrm>
            <a:off x="1127448" y="1556792"/>
            <a:ext cx="3714342" cy="2700338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53D45D6-82C7-43EE-B6E3-5BCC2783A2E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/>
          <a:srcRect r="34266"/>
          <a:stretch/>
        </p:blipFill>
        <p:spPr bwMode="auto">
          <a:xfrm>
            <a:off x="6240016" y="1356186"/>
            <a:ext cx="3549415" cy="33416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B8C5C739-137E-2660-6480-CA448286B645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2207568" y="4509120"/>
            <a:ext cx="3452664" cy="1880488"/>
          </a:xfrm>
          <a:prstGeom prst="rect">
            <a:avLst/>
          </a:prstGeom>
          <a:ln w="0">
            <a:noFill/>
          </a:ln>
        </p:spPr>
      </p:pic>
    </p:spTree>
    <p:extLst>
      <p:ext uri="{BB962C8B-B14F-4D97-AF65-F5344CB8AC3E}">
        <p14:creationId xmlns:p14="http://schemas.microsoft.com/office/powerpoint/2010/main" val="242346784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7C1657E-C4AC-864E-4E5C-8A2C920925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>
                <a:solidFill>
                  <a:schemeClr val="bg2">
                    <a:lumMod val="10000"/>
                  </a:schemeClr>
                </a:solidFill>
              </a:rPr>
              <a:t>OBSTRUCCIÓN URINARIA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0B42B759-2F0B-1FB1-E840-1337893FB38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es-ES" sz="2800" dirty="0">
                <a:solidFill>
                  <a:schemeClr val="bg2">
                    <a:lumMod val="10000"/>
                  </a:schemeClr>
                </a:solidFill>
              </a:rPr>
              <a:t>ANATÓMICA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13CEB159-1CB6-0313-2750-AADAE7B4E4F7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Autofit/>
          </a:bodyPr>
          <a:lstStyle/>
          <a:p>
            <a:r>
              <a:rPr lang="es-ES" sz="2400" u="sng" dirty="0">
                <a:solidFill>
                  <a:schemeClr val="bg2">
                    <a:lumMod val="10000"/>
                  </a:schemeClr>
                </a:solidFill>
              </a:rPr>
              <a:t>POP</a:t>
            </a:r>
            <a:r>
              <a:rPr lang="es-ES" sz="2400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s-ES" sz="2400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→ cirugía del prolapso</a:t>
            </a:r>
            <a:endParaRPr lang="es-ES" sz="2400" dirty="0">
              <a:solidFill>
                <a:schemeClr val="bg2">
                  <a:lumMod val="10000"/>
                </a:schemeClr>
              </a:solidFill>
            </a:endParaRPr>
          </a:p>
          <a:p>
            <a:r>
              <a:rPr lang="es-ES" sz="2400" u="sng" dirty="0">
                <a:solidFill>
                  <a:schemeClr val="bg2">
                    <a:lumMod val="10000"/>
                  </a:schemeClr>
                </a:solidFill>
              </a:rPr>
              <a:t>Cirugía IUE </a:t>
            </a:r>
            <a:r>
              <a:rPr lang="es-ES" sz="2400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→ </a:t>
            </a:r>
            <a:r>
              <a:rPr lang="es-ES" sz="2400" dirty="0" err="1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uretrolisis</a:t>
            </a:r>
            <a:r>
              <a:rPr lang="es-ES" sz="2400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incisión/ retirada de malla</a:t>
            </a:r>
            <a:endParaRPr lang="es-ES" sz="2400" dirty="0">
              <a:solidFill>
                <a:schemeClr val="bg2">
                  <a:lumMod val="10000"/>
                </a:schemeClr>
              </a:solidFill>
            </a:endParaRPr>
          </a:p>
          <a:p>
            <a:r>
              <a:rPr lang="es-ES" sz="2400" u="sng" dirty="0">
                <a:solidFill>
                  <a:schemeClr val="bg2">
                    <a:lumMod val="10000"/>
                  </a:schemeClr>
                </a:solidFill>
              </a:rPr>
              <a:t>Estenosis uretral </a:t>
            </a:r>
            <a:r>
              <a:rPr lang="es-ES" sz="2400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→ </a:t>
            </a:r>
            <a:r>
              <a:rPr lang="es-ES" sz="2400" dirty="0" err="1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uretroplastia</a:t>
            </a:r>
            <a:r>
              <a:rPr lang="es-ES" sz="2400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dilataciones uretrales programadas</a:t>
            </a:r>
            <a:endParaRPr lang="es-ES" sz="2400" dirty="0">
              <a:solidFill>
                <a:schemeClr val="bg2">
                  <a:lumMod val="10000"/>
                </a:schemeClr>
              </a:solidFill>
            </a:endParaRPr>
          </a:p>
          <a:p>
            <a:r>
              <a:rPr lang="es-ES" sz="2400" u="sng" dirty="0">
                <a:solidFill>
                  <a:schemeClr val="bg2">
                    <a:lumMod val="10000"/>
                  </a:schemeClr>
                </a:solidFill>
              </a:rPr>
              <a:t>Divertículo uretral </a:t>
            </a:r>
            <a:r>
              <a:rPr lang="es-ES" sz="2400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→ </a:t>
            </a:r>
            <a:r>
              <a:rPr lang="es-ES" sz="2400" dirty="0" err="1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excisión</a:t>
            </a:r>
            <a:endParaRPr lang="es-ES" sz="2400" dirty="0">
              <a:solidFill>
                <a:schemeClr val="bg2">
                  <a:lumMod val="10000"/>
                </a:schemeClr>
              </a:solidFill>
            </a:endParaRPr>
          </a:p>
          <a:p>
            <a:r>
              <a:rPr lang="es-ES" sz="2400" u="sng" dirty="0">
                <a:solidFill>
                  <a:schemeClr val="bg2">
                    <a:lumMod val="10000"/>
                  </a:schemeClr>
                </a:solidFill>
              </a:rPr>
              <a:t>Carúncula uretral </a:t>
            </a:r>
            <a:r>
              <a:rPr lang="es-ES" sz="2400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→ </a:t>
            </a:r>
            <a:r>
              <a:rPr lang="es-ES" sz="2400" dirty="0" err="1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excisión</a:t>
            </a:r>
            <a:endParaRPr lang="es-ES" sz="2400" dirty="0">
              <a:solidFill>
                <a:schemeClr val="bg2">
                  <a:lumMod val="10000"/>
                </a:schemeClr>
              </a:solidFill>
            </a:endParaRPr>
          </a:p>
          <a:p>
            <a:r>
              <a:rPr lang="es-ES" sz="2400" u="sng" dirty="0">
                <a:solidFill>
                  <a:schemeClr val="bg2">
                    <a:lumMod val="10000"/>
                  </a:schemeClr>
                </a:solidFill>
              </a:rPr>
              <a:t>Tumores uretrales </a:t>
            </a:r>
            <a:r>
              <a:rPr lang="es-ES" sz="2400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→ cirugía</a:t>
            </a:r>
            <a:endParaRPr lang="es-ES" sz="2400" dirty="0">
              <a:solidFill>
                <a:schemeClr val="bg2">
                  <a:lumMod val="10000"/>
                </a:schemeClr>
              </a:solidFill>
            </a:endParaRPr>
          </a:p>
          <a:p>
            <a:r>
              <a:rPr lang="es-ES" sz="2400" u="sng" dirty="0">
                <a:solidFill>
                  <a:schemeClr val="bg2">
                    <a:lumMod val="10000"/>
                  </a:schemeClr>
                </a:solidFill>
              </a:rPr>
              <a:t>Masas </a:t>
            </a:r>
            <a:r>
              <a:rPr lang="es-ES" sz="2400" u="sng" dirty="0" err="1">
                <a:solidFill>
                  <a:schemeClr val="bg2">
                    <a:lumMod val="10000"/>
                  </a:schemeClr>
                </a:solidFill>
              </a:rPr>
              <a:t>parauretrales</a:t>
            </a:r>
            <a:r>
              <a:rPr lang="es-ES" sz="2400" u="sng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s-ES" sz="2400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→ cirugía</a:t>
            </a:r>
            <a:endParaRPr lang="es-ES" sz="24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7EE7BDF3-4D91-E30D-7BAC-ED6F17666E0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algn="ctr"/>
            <a:r>
              <a:rPr lang="es-ES" sz="2800" dirty="0">
                <a:solidFill>
                  <a:schemeClr val="bg2">
                    <a:lumMod val="10000"/>
                  </a:schemeClr>
                </a:solidFill>
              </a:rPr>
              <a:t>FUNCIONAL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A3ED00D7-C24C-25D1-28E1-52CFF8524D80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>
            <a:normAutofit/>
          </a:bodyPr>
          <a:lstStyle/>
          <a:p>
            <a:r>
              <a:rPr lang="es-ES" sz="2400" u="sng" dirty="0">
                <a:solidFill>
                  <a:schemeClr val="bg2">
                    <a:lumMod val="10000"/>
                  </a:schemeClr>
                </a:solidFill>
              </a:rPr>
              <a:t>Obstrucción primaria del cuello vesical </a:t>
            </a:r>
            <a:r>
              <a:rPr lang="es-ES" sz="2400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→ alfa-</a:t>
            </a:r>
            <a:r>
              <a:rPr lang="es-ES" sz="2400" dirty="0" err="1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bloq</a:t>
            </a:r>
            <a:r>
              <a:rPr lang="es-ES" sz="2400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sección del cuello</a:t>
            </a:r>
            <a:endParaRPr lang="es-ES" sz="2400" dirty="0">
              <a:solidFill>
                <a:schemeClr val="bg2">
                  <a:lumMod val="10000"/>
                </a:schemeClr>
              </a:solidFill>
            </a:endParaRPr>
          </a:p>
          <a:p>
            <a:r>
              <a:rPr lang="es-ES" sz="2400" u="sng" dirty="0">
                <a:solidFill>
                  <a:schemeClr val="bg2">
                    <a:lumMod val="10000"/>
                  </a:schemeClr>
                </a:solidFill>
              </a:rPr>
              <a:t>Disfunción de vaciado (micción no coordinada) </a:t>
            </a:r>
            <a:r>
              <a:rPr lang="es-ES" sz="2400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→ </a:t>
            </a:r>
            <a:r>
              <a:rPr lang="es-ES" sz="2400" dirty="0" err="1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biofeedback,inyección</a:t>
            </a:r>
            <a:r>
              <a:rPr lang="es-ES" sz="2400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de toxina en esfínter, cateterismo limpio intermitente (CLI), </a:t>
            </a:r>
            <a:r>
              <a:rPr lang="es-ES" sz="2400" dirty="0" err="1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neuromodulación</a:t>
            </a:r>
            <a:r>
              <a:rPr lang="es-ES" sz="2400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sacra (NMS)</a:t>
            </a:r>
            <a:endParaRPr lang="es-ES" sz="2400" dirty="0">
              <a:solidFill>
                <a:schemeClr val="bg2">
                  <a:lumMod val="10000"/>
                </a:schemeClr>
              </a:solidFill>
            </a:endParaRPr>
          </a:p>
          <a:p>
            <a:r>
              <a:rPr lang="es-ES" sz="2400" u="sng" dirty="0">
                <a:solidFill>
                  <a:schemeClr val="bg2">
                    <a:lumMod val="10000"/>
                  </a:schemeClr>
                </a:solidFill>
              </a:rPr>
              <a:t>Retención urinaria idiopática (</a:t>
            </a:r>
            <a:r>
              <a:rPr lang="es-ES" sz="2400" u="sng" dirty="0" err="1">
                <a:solidFill>
                  <a:schemeClr val="bg2">
                    <a:lumMod val="10000"/>
                  </a:schemeClr>
                </a:solidFill>
              </a:rPr>
              <a:t>Sd</a:t>
            </a:r>
            <a:r>
              <a:rPr lang="es-ES" sz="2400" u="sng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s-ES" sz="2400" u="sng" dirty="0" err="1">
                <a:solidFill>
                  <a:schemeClr val="bg2">
                    <a:lumMod val="10000"/>
                  </a:schemeClr>
                </a:solidFill>
              </a:rPr>
              <a:t>Fowler</a:t>
            </a:r>
            <a:r>
              <a:rPr lang="es-ES" sz="2400" u="sng" dirty="0">
                <a:solidFill>
                  <a:schemeClr val="bg2">
                    <a:lumMod val="10000"/>
                  </a:schemeClr>
                </a:solidFill>
              </a:rPr>
              <a:t>)</a:t>
            </a:r>
            <a:r>
              <a:rPr lang="es-ES" sz="2400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s-ES" sz="2400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→ CLI, NMS</a:t>
            </a:r>
            <a:endParaRPr lang="es-ES" sz="2400" dirty="0">
              <a:solidFill>
                <a:schemeClr val="bg2">
                  <a:lumMod val="1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942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build="allAtOnce"/>
      <p:bldP spid="5" grpId="0" build="p"/>
      <p:bldP spid="6" grpId="0" build="allAtOnce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" name="Slide Background">
            <a:extLst>
              <a:ext uri="{FF2B5EF4-FFF2-40B4-BE49-F238E27FC236}">
                <a16:creationId xmlns:a16="http://schemas.microsoft.com/office/drawing/2014/main" id="{67A5186C-3438-4D83-A03D-BD8A5E2D48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5" name="Rectangle 14">
            <a:extLst>
              <a:ext uri="{FF2B5EF4-FFF2-40B4-BE49-F238E27FC236}">
                <a16:creationId xmlns:a16="http://schemas.microsoft.com/office/drawing/2014/main" id="{0ABA7601-3067-A7A7-88C9-AC4D5DB4305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4561426"/>
            <a:ext cx="8157613" cy="2296574"/>
          </a:xfrm>
          <a:prstGeom prst="rect">
            <a:avLst/>
          </a:prstGeom>
          <a:ln>
            <a:noFill/>
          </a:ln>
          <a:effectLst>
            <a:outerShdw blurRad="622300" dist="101600" sx="97000" sy="97000" algn="l" rotWithShape="0">
              <a:prstClr val="black">
                <a:alpha val="2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1ED50353-259E-8A38-4BC7-B69E31C8A8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8952" y="4931411"/>
            <a:ext cx="6610370" cy="1556604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l" eaLnBrk="1" hangingPunct="1">
              <a:lnSpc>
                <a:spcPct val="90000"/>
              </a:lnSpc>
            </a:pPr>
            <a:r>
              <a:rPr lang="en-US" sz="4800" kern="1200" dirty="0">
                <a:solidFill>
                  <a:schemeClr val="bg2">
                    <a:lumMod val="10000"/>
                  </a:schemeClr>
                </a:solidFill>
                <a:latin typeface="+mj-lt"/>
                <a:ea typeface="+mj-ea"/>
                <a:cs typeface="+mj-cs"/>
              </a:rPr>
              <a:t>URETROPLASTIA CON INJERTO DORSAL VAGINAL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F7F811E6-EB7E-D5E5-A50F-A1613F9EBD6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371" r="2" b="36166"/>
          <a:stretch/>
        </p:blipFill>
        <p:spPr>
          <a:xfrm>
            <a:off x="-2" y="10"/>
            <a:ext cx="4067572" cy="4561416"/>
          </a:xfrm>
          <a:prstGeom prst="rect">
            <a:avLst/>
          </a:prstGeom>
          <a:effectLst/>
        </p:spPr>
      </p:pic>
      <p:pic>
        <p:nvPicPr>
          <p:cNvPr id="8" name="Imagen 7" descr="Imagen que contiene paraguas&#10;&#10;Descripción generada automáticamente">
            <a:extLst>
              <a:ext uri="{FF2B5EF4-FFF2-40B4-BE49-F238E27FC236}">
                <a16:creationId xmlns:a16="http://schemas.microsoft.com/office/drawing/2014/main" id="{A2B05517-F4D8-086F-B842-91A0A57F80C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145" b="19617"/>
          <a:stretch/>
        </p:blipFill>
        <p:spPr>
          <a:xfrm>
            <a:off x="4067570" y="10"/>
            <a:ext cx="4085829" cy="4561416"/>
          </a:xfrm>
          <a:prstGeom prst="rect">
            <a:avLst/>
          </a:prstGeom>
        </p:spPr>
      </p:pic>
      <p:pic>
        <p:nvPicPr>
          <p:cNvPr id="6" name="Imagen 5" descr="Imagen que contiene pastel, tabla, alimentos, paraguas&#10;&#10;Descripción generada automáticamente">
            <a:extLst>
              <a:ext uri="{FF2B5EF4-FFF2-40B4-BE49-F238E27FC236}">
                <a16:creationId xmlns:a16="http://schemas.microsoft.com/office/drawing/2014/main" id="{DB3F7526-1F77-1403-F9DA-7E347B77071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779" r="1" b="19396"/>
          <a:stretch/>
        </p:blipFill>
        <p:spPr>
          <a:xfrm>
            <a:off x="8153399" y="10"/>
            <a:ext cx="4038600" cy="4561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809275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E5F3460-DA20-D50C-7B93-0D7E41797B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612302"/>
          </a:xfrm>
        </p:spPr>
        <p:txBody>
          <a:bodyPr/>
          <a:lstStyle/>
          <a:p>
            <a:r>
              <a:rPr lang="es-ES" sz="3200" dirty="0">
                <a:solidFill>
                  <a:schemeClr val="bg2">
                    <a:lumMod val="10000"/>
                  </a:schemeClr>
                </a:solidFill>
              </a:rPr>
              <a:t>¿Qué causa de masa periuretral en la mujer se asocia </a:t>
            </a:r>
            <a:br>
              <a:rPr lang="es-ES" sz="3200" dirty="0">
                <a:solidFill>
                  <a:schemeClr val="bg2">
                    <a:lumMod val="10000"/>
                  </a:schemeClr>
                </a:solidFill>
              </a:rPr>
            </a:br>
            <a:r>
              <a:rPr lang="es-ES" sz="3200" dirty="0">
                <a:solidFill>
                  <a:schemeClr val="bg2">
                    <a:lumMod val="10000"/>
                  </a:schemeClr>
                </a:solidFill>
              </a:rPr>
              <a:t>a la tríada de disuria, dispareunia y goteo </a:t>
            </a:r>
            <a:r>
              <a:rPr lang="es-ES" sz="3200">
                <a:solidFill>
                  <a:schemeClr val="bg2">
                    <a:lumMod val="10000"/>
                  </a:schemeClr>
                </a:solidFill>
              </a:rPr>
              <a:t>postmiccional</a:t>
            </a:r>
            <a:r>
              <a:rPr lang="es-ES" sz="3200" dirty="0">
                <a:solidFill>
                  <a:schemeClr val="bg2">
                    <a:lumMod val="10000"/>
                  </a:schemeClr>
                </a:solidFill>
              </a:rPr>
              <a:t>?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464506B5-422E-B7A4-A7C2-D08289AC744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2996952"/>
            <a:ext cx="5846440" cy="3129211"/>
          </a:xfrm>
        </p:spPr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s-ES" sz="2400" dirty="0">
                <a:solidFill>
                  <a:schemeClr val="bg2">
                    <a:lumMod val="10000"/>
                  </a:schemeClr>
                </a:solidFill>
              </a:rPr>
              <a:t>Quiste de la glándula de </a:t>
            </a:r>
            <a:r>
              <a:rPr lang="es-ES" sz="2400" dirty="0" err="1">
                <a:solidFill>
                  <a:schemeClr val="bg2">
                    <a:lumMod val="10000"/>
                  </a:schemeClr>
                </a:solidFill>
              </a:rPr>
              <a:t>Skene</a:t>
            </a:r>
            <a:endParaRPr lang="es-ES" sz="2400" dirty="0">
              <a:solidFill>
                <a:schemeClr val="bg2">
                  <a:lumMod val="10000"/>
                </a:schemeClr>
              </a:solidFill>
            </a:endParaRPr>
          </a:p>
          <a:p>
            <a:pPr marL="514350" indent="-514350">
              <a:buFont typeface="+mj-lt"/>
              <a:buAutoNum type="alphaUcPeriod"/>
            </a:pPr>
            <a:r>
              <a:rPr lang="es-ES" sz="2400" dirty="0">
                <a:solidFill>
                  <a:schemeClr val="bg2">
                    <a:lumMod val="10000"/>
                  </a:schemeClr>
                </a:solidFill>
              </a:rPr>
              <a:t>Leiomioma de la pared vaginal</a:t>
            </a:r>
          </a:p>
          <a:p>
            <a:pPr marL="514350" indent="-514350">
              <a:buFont typeface="+mj-lt"/>
              <a:buAutoNum type="alphaUcPeriod"/>
            </a:pPr>
            <a:r>
              <a:rPr lang="es-ES" sz="2400" dirty="0">
                <a:solidFill>
                  <a:schemeClr val="bg2">
                    <a:lumMod val="10000"/>
                  </a:schemeClr>
                </a:solidFill>
              </a:rPr>
              <a:t>Divertículo uretral</a:t>
            </a:r>
          </a:p>
          <a:p>
            <a:pPr marL="514350" indent="-514350">
              <a:buFont typeface="+mj-lt"/>
              <a:buAutoNum type="alphaUcPeriod"/>
            </a:pPr>
            <a:r>
              <a:rPr lang="es-ES" sz="2400" dirty="0">
                <a:solidFill>
                  <a:schemeClr val="bg2">
                    <a:lumMod val="10000"/>
                  </a:schemeClr>
                </a:solidFill>
              </a:rPr>
              <a:t>Carúncula uretral</a:t>
            </a:r>
          </a:p>
        </p:txBody>
      </p:sp>
      <p:grpSp>
        <p:nvGrpSpPr>
          <p:cNvPr id="7" name="Grupo 6">
            <a:extLst>
              <a:ext uri="{FF2B5EF4-FFF2-40B4-BE49-F238E27FC236}">
                <a16:creationId xmlns:a16="http://schemas.microsoft.com/office/drawing/2014/main" id="{B172A44A-7E02-BA85-DFF0-1680E27EB071}"/>
              </a:ext>
            </a:extLst>
          </p:cNvPr>
          <p:cNvGrpSpPr/>
          <p:nvPr/>
        </p:nvGrpSpPr>
        <p:grpSpPr>
          <a:xfrm>
            <a:off x="7449173" y="1886940"/>
            <a:ext cx="4628331" cy="4926436"/>
            <a:chOff x="7449173" y="1886940"/>
            <a:chExt cx="4628331" cy="4926436"/>
          </a:xfrm>
        </p:grpSpPr>
        <p:pic>
          <p:nvPicPr>
            <p:cNvPr id="4" name="Imagen 3" descr="Imagen que contiene foto, sostener, cerca, vistiendo&#10;&#10;Descripción generada automáticamente">
              <a:extLst>
                <a:ext uri="{FF2B5EF4-FFF2-40B4-BE49-F238E27FC236}">
                  <a16:creationId xmlns:a16="http://schemas.microsoft.com/office/drawing/2014/main" id="{59909503-704C-D4C2-C348-E154BBB347E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509822" y="1886940"/>
              <a:ext cx="2764573" cy="2764573"/>
            </a:xfrm>
            <a:prstGeom prst="rect">
              <a:avLst/>
            </a:prstGeom>
          </p:spPr>
        </p:pic>
        <p:pic>
          <p:nvPicPr>
            <p:cNvPr id="5" name="Imagen 4" descr="Imagen en blanco y negro de una persona&#10;&#10;Descripción generada automáticamente con confianza baja">
              <a:extLst>
                <a:ext uri="{FF2B5EF4-FFF2-40B4-BE49-F238E27FC236}">
                  <a16:creationId xmlns:a16="http://schemas.microsoft.com/office/drawing/2014/main" id="{9A492AA2-2301-7168-F8A0-2BB57AB14CC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944" t="3884" r="19723" b="32666"/>
            <a:stretch/>
          </p:blipFill>
          <p:spPr>
            <a:xfrm>
              <a:off x="9870947" y="4637104"/>
              <a:ext cx="2206557" cy="2176272"/>
            </a:xfrm>
            <a:prstGeom prst="rect">
              <a:avLst/>
            </a:prstGeom>
          </p:spPr>
        </p:pic>
        <p:pic>
          <p:nvPicPr>
            <p:cNvPr id="6" name="Imagen 2">
              <a:extLst>
                <a:ext uri="{FF2B5EF4-FFF2-40B4-BE49-F238E27FC236}">
                  <a16:creationId xmlns:a16="http://schemas.microsoft.com/office/drawing/2014/main" id="{A6DE9172-F47F-D67B-ABF2-ABAB8A760A6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49173" y="4625841"/>
              <a:ext cx="2442936" cy="21762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8" name="CuadroTexto 7">
            <a:extLst>
              <a:ext uri="{FF2B5EF4-FFF2-40B4-BE49-F238E27FC236}">
                <a16:creationId xmlns:a16="http://schemas.microsoft.com/office/drawing/2014/main" id="{B73FC6F4-7697-3216-3C92-EF6160D10988}"/>
              </a:ext>
            </a:extLst>
          </p:cNvPr>
          <p:cNvSpPr txBox="1"/>
          <p:nvPr/>
        </p:nvSpPr>
        <p:spPr>
          <a:xfrm>
            <a:off x="9313512" y="6516052"/>
            <a:ext cx="2664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EBU 2021</a:t>
            </a:r>
          </a:p>
        </p:txBody>
      </p:sp>
    </p:spTree>
    <p:extLst>
      <p:ext uri="{BB962C8B-B14F-4D97-AF65-F5344CB8AC3E}">
        <p14:creationId xmlns:p14="http://schemas.microsoft.com/office/powerpoint/2010/main" val="718847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6" dur="25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548DD4"/>
                                      </p:to>
                                    </p:animClr>
                                    <p:animClr clrSpc="rgb" dir="cw">
                                      <p:cBhvr>
                                        <p:cTn id="7" dur="25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548DD4"/>
                                      </p:to>
                                    </p:animClr>
                                    <p:set>
                                      <p:cBhvr>
                                        <p:cTn id="8" dur="25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9" dur="25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n 8" descr="Imagen que contiene persona, interior, mujer, sostener&#10;&#10;Descripción generada automáticamente">
            <a:extLst>
              <a:ext uri="{FF2B5EF4-FFF2-40B4-BE49-F238E27FC236}">
                <a16:creationId xmlns:a16="http://schemas.microsoft.com/office/drawing/2014/main" id="{1FA698F9-57C1-4BAE-8AC0-C65FAD568DA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883" r="-1" b="40496"/>
          <a:stretch/>
        </p:blipFill>
        <p:spPr>
          <a:xfrm>
            <a:off x="20" y="10"/>
            <a:ext cx="4003019" cy="3388883"/>
          </a:xfrm>
          <a:prstGeom prst="rect">
            <a:avLst/>
          </a:prstGeom>
        </p:spPr>
      </p:pic>
      <p:pic>
        <p:nvPicPr>
          <p:cNvPr id="11" name="Imagen 10" descr="Imagen que contiene natación, cerca, azul, tabla&#10;&#10;Descripción generada automáticamente">
            <a:extLst>
              <a:ext uri="{FF2B5EF4-FFF2-40B4-BE49-F238E27FC236}">
                <a16:creationId xmlns:a16="http://schemas.microsoft.com/office/drawing/2014/main" id="{784EF979-690B-4C8A-89B0-605227DBD9D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25" r="-3" b="12698"/>
          <a:stretch/>
        </p:blipFill>
        <p:spPr>
          <a:xfrm>
            <a:off x="4094479" y="10"/>
            <a:ext cx="4014047" cy="3383270"/>
          </a:xfrm>
          <a:prstGeom prst="rect">
            <a:avLst/>
          </a:prstGeom>
        </p:spPr>
      </p:pic>
      <p:pic>
        <p:nvPicPr>
          <p:cNvPr id="7" name="Imagen 6" descr="Imagen que contiene alimentos, comida, pieza, comiendo&#10;&#10;Descripción generada automáticamente">
            <a:extLst>
              <a:ext uri="{FF2B5EF4-FFF2-40B4-BE49-F238E27FC236}">
                <a16:creationId xmlns:a16="http://schemas.microsoft.com/office/drawing/2014/main" id="{65183354-A645-4369-8A00-346C2DEC68F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797" r="-2" b="21662"/>
          <a:stretch/>
        </p:blipFill>
        <p:spPr>
          <a:xfrm>
            <a:off x="8199966" y="3474730"/>
            <a:ext cx="4003039" cy="3383270"/>
          </a:xfrm>
          <a:prstGeom prst="rect">
            <a:avLst/>
          </a:prstGeom>
        </p:spPr>
      </p:pic>
      <p:pic>
        <p:nvPicPr>
          <p:cNvPr id="27" name="Espaço Reservado para Conteúdo 14">
            <a:extLst>
              <a:ext uri="{FF2B5EF4-FFF2-40B4-BE49-F238E27FC236}">
                <a16:creationId xmlns:a16="http://schemas.microsoft.com/office/drawing/2014/main" id="{7F91E337-5ADD-41F2-AEE6-67B97506C2AA}"/>
              </a:ext>
            </a:extLst>
          </p:cNvPr>
          <p:cNvPicPr>
            <a:picLocks noGrp="1"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48"/>
          <a:stretch/>
        </p:blipFill>
        <p:spPr bwMode="auto">
          <a:xfrm>
            <a:off x="20" y="3469102"/>
            <a:ext cx="4003019" cy="3388893"/>
          </a:xfrm>
          <a:prstGeom prst="rect">
            <a:avLst/>
          </a:prstGeom>
          <a:noFill/>
        </p:spPr>
      </p:pic>
      <p:pic>
        <p:nvPicPr>
          <p:cNvPr id="5" name="Imagen 4" descr="Imagen que contiene tabla, sostener, pastel, grupo&#10;&#10;Descripción generada automáticamente">
            <a:extLst>
              <a:ext uri="{FF2B5EF4-FFF2-40B4-BE49-F238E27FC236}">
                <a16:creationId xmlns:a16="http://schemas.microsoft.com/office/drawing/2014/main" id="{71595268-B098-4974-854C-FAF671CA9848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" b="15717"/>
          <a:stretch/>
        </p:blipFill>
        <p:spPr>
          <a:xfrm>
            <a:off x="4094479" y="3469102"/>
            <a:ext cx="4014047" cy="3383280"/>
          </a:xfrm>
          <a:prstGeom prst="rect">
            <a:avLst/>
          </a:prstGeom>
        </p:spPr>
      </p:pic>
      <p:pic>
        <p:nvPicPr>
          <p:cNvPr id="28" name="Espaço Reservado para Conteúdo 5">
            <a:extLst>
              <a:ext uri="{FF2B5EF4-FFF2-40B4-BE49-F238E27FC236}">
                <a16:creationId xmlns:a16="http://schemas.microsoft.com/office/drawing/2014/main" id="{4FBB3058-7596-4DF1-A818-4C0D92542FBE}"/>
              </a:ext>
            </a:extLst>
          </p:cNvPr>
          <p:cNvPicPr>
            <a:picLocks noGrp="1"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26" r="13533" b="1"/>
          <a:stretch/>
        </p:blipFill>
        <p:spPr bwMode="auto">
          <a:xfrm>
            <a:off x="8188963" y="0"/>
            <a:ext cx="3992034" cy="338889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86360376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upo 3">
            <a:extLst>
              <a:ext uri="{FF2B5EF4-FFF2-40B4-BE49-F238E27FC236}">
                <a16:creationId xmlns:a16="http://schemas.microsoft.com/office/drawing/2014/main" id="{F6ECC780-D8DF-A8D7-E1ED-6FD8BE61F4B6}"/>
              </a:ext>
            </a:extLst>
          </p:cNvPr>
          <p:cNvGrpSpPr/>
          <p:nvPr/>
        </p:nvGrpSpPr>
        <p:grpSpPr>
          <a:xfrm>
            <a:off x="904112" y="1196752"/>
            <a:ext cx="10376464" cy="5040560"/>
            <a:chOff x="991322" y="2009572"/>
            <a:chExt cx="7259638" cy="4233862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F95FA72D-8DE1-2887-DBF7-C50B2C1AD1B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91322" y="2009572"/>
              <a:ext cx="7259638" cy="42338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ED2CECE2-3DAD-796F-46FD-0498B0E9F4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82147" y="2792914"/>
              <a:ext cx="1539875" cy="3349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algn="ctr">
                <a:spcBef>
                  <a:spcPct val="30000"/>
                </a:spcBef>
                <a:buSzPct val="75000"/>
                <a:buFont typeface="Wingdings" charset="0"/>
                <a:buNone/>
              </a:pPr>
              <a:r>
                <a:rPr lang="en-US" sz="1800" b="1" i="0" dirty="0">
                  <a:solidFill>
                    <a:srgbClr val="FFFFFF"/>
                  </a:solidFill>
                  <a:latin typeface="Arial" charset="0"/>
                </a:rPr>
                <a:t>NICTURIA</a:t>
              </a: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AA13D71C-8CB2-C45F-C6A6-6981DB4D2A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13560" y="2727037"/>
              <a:ext cx="1539875" cy="4524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algn="ctr">
                <a:lnSpc>
                  <a:spcPct val="90000"/>
                </a:lnSpc>
                <a:spcBef>
                  <a:spcPct val="30000"/>
                </a:spcBef>
                <a:buSzPct val="75000"/>
                <a:buFont typeface="Wingdings" charset="0"/>
                <a:buNone/>
              </a:pPr>
              <a:r>
                <a:rPr lang="en-US" sz="1400" dirty="0" err="1">
                  <a:solidFill>
                    <a:srgbClr val="FFFFFF"/>
                  </a:solidFill>
                  <a:latin typeface="Arial" charset="0"/>
                </a:rPr>
                <a:t>Poliuria</a:t>
              </a:r>
              <a:r>
                <a:rPr lang="en-US" sz="1400" dirty="0">
                  <a:solidFill>
                    <a:srgbClr val="FFFFFF"/>
                  </a:solidFill>
                  <a:latin typeface="Arial" charset="0"/>
                </a:rPr>
                <a:t> </a:t>
              </a:r>
            </a:p>
            <a:p>
              <a:pPr algn="ctr">
                <a:lnSpc>
                  <a:spcPct val="90000"/>
                </a:lnSpc>
                <a:spcBef>
                  <a:spcPct val="30000"/>
                </a:spcBef>
                <a:buSzPct val="75000"/>
                <a:buFont typeface="Wingdings" charset="0"/>
                <a:buNone/>
              </a:pPr>
              <a:r>
                <a:rPr lang="en-US" sz="1400" dirty="0" err="1">
                  <a:solidFill>
                    <a:srgbClr val="FFFFFF"/>
                  </a:solidFill>
                  <a:latin typeface="Arial" charset="0"/>
                </a:rPr>
                <a:t>nocturna</a:t>
              </a:r>
              <a:endParaRPr lang="en-US" sz="1400" i="0" dirty="0">
                <a:solidFill>
                  <a:srgbClr val="FFFFFF"/>
                </a:solidFill>
                <a:latin typeface="Arial" charset="0"/>
              </a:endParaRP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0534CFBE-54ED-D961-320D-3CF1ED09DC1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34222" y="3642122"/>
              <a:ext cx="1539875" cy="1628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algn="ctr">
                <a:lnSpc>
                  <a:spcPct val="90000"/>
                </a:lnSpc>
                <a:spcBef>
                  <a:spcPct val="30000"/>
                </a:spcBef>
                <a:buSzPct val="75000"/>
                <a:buFont typeface="Wingdings" charset="0"/>
                <a:buNone/>
              </a:pPr>
              <a:r>
                <a:rPr lang="en-US" sz="1400" i="0" dirty="0" err="1">
                  <a:solidFill>
                    <a:srgbClr val="FFFFFF"/>
                  </a:solidFill>
                  <a:latin typeface="Arial" charset="0"/>
                </a:rPr>
                <a:t>Poliuria</a:t>
              </a:r>
              <a:r>
                <a:rPr lang="en-US" sz="1400" i="0" dirty="0">
                  <a:solidFill>
                    <a:srgbClr val="FFFFFF"/>
                  </a:solidFill>
                  <a:latin typeface="Arial" charset="0"/>
                </a:rPr>
                <a:t> 24 horas</a:t>
              </a: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93A7BC9D-5E61-9153-654E-D42F49B5DA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48560" y="4319310"/>
              <a:ext cx="1539875" cy="3877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algn="ctr">
                <a:lnSpc>
                  <a:spcPct val="90000"/>
                </a:lnSpc>
                <a:spcBef>
                  <a:spcPct val="30000"/>
                </a:spcBef>
                <a:buSzPct val="75000"/>
                <a:buFont typeface="Wingdings" charset="0"/>
                <a:buNone/>
              </a:pPr>
              <a:r>
                <a:rPr lang="en-US" sz="1400" i="0" dirty="0" err="1">
                  <a:solidFill>
                    <a:srgbClr val="FFFFFF"/>
                  </a:solidFill>
                  <a:latin typeface="Arial" charset="0"/>
                </a:rPr>
                <a:t>Hiperactividad</a:t>
              </a:r>
              <a:r>
                <a:rPr lang="en-US" sz="1400" i="0" dirty="0">
                  <a:solidFill>
                    <a:srgbClr val="FFFFFF"/>
                  </a:solidFill>
                  <a:latin typeface="Arial" charset="0"/>
                </a:rPr>
                <a:t> </a:t>
              </a:r>
              <a:r>
                <a:rPr lang="en-US" sz="1400" i="0" dirty="0" err="1">
                  <a:solidFill>
                    <a:srgbClr val="FFFFFF"/>
                  </a:solidFill>
                  <a:latin typeface="Arial" charset="0"/>
                </a:rPr>
                <a:t>detrusor</a:t>
              </a:r>
              <a:endParaRPr lang="en-US" sz="1400" i="0" dirty="0">
                <a:solidFill>
                  <a:srgbClr val="FFFFFF"/>
                </a:solidFill>
                <a:latin typeface="Arial" charset="0"/>
              </a:endParaRP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78B00E72-3070-F4D8-DDDA-8E48EB4EDF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24822" y="5019956"/>
              <a:ext cx="1539875" cy="3877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algn="ctr">
                <a:lnSpc>
                  <a:spcPct val="90000"/>
                </a:lnSpc>
                <a:spcBef>
                  <a:spcPct val="30000"/>
                </a:spcBef>
                <a:buSzPct val="75000"/>
                <a:buFont typeface="Wingdings" charset="0"/>
                <a:buNone/>
              </a:pPr>
              <a:r>
                <a:rPr lang="en-US" sz="1400" i="0" dirty="0" err="1">
                  <a:solidFill>
                    <a:srgbClr val="FFFFFF"/>
                  </a:solidFill>
                  <a:latin typeface="Arial" charset="0"/>
                </a:rPr>
                <a:t>Capacidad</a:t>
              </a:r>
              <a:r>
                <a:rPr lang="en-US" sz="1400" i="0" dirty="0">
                  <a:solidFill>
                    <a:srgbClr val="FFFFFF"/>
                  </a:solidFill>
                  <a:latin typeface="Arial" charset="0"/>
                </a:rPr>
                <a:t> </a:t>
              </a:r>
              <a:r>
                <a:rPr lang="en-US" sz="1400" i="0" dirty="0" err="1">
                  <a:solidFill>
                    <a:srgbClr val="FFFFFF"/>
                  </a:solidFill>
                  <a:latin typeface="Arial" charset="0"/>
                </a:rPr>
                <a:t>vesical</a:t>
              </a:r>
              <a:r>
                <a:rPr lang="en-US" sz="1400" i="0" dirty="0">
                  <a:solidFill>
                    <a:srgbClr val="FFFFFF"/>
                  </a:solidFill>
                  <a:latin typeface="Arial" charset="0"/>
                </a:rPr>
                <a:t> </a:t>
              </a:r>
              <a:r>
                <a:rPr lang="en-US" sz="1400" i="0" dirty="0" err="1">
                  <a:solidFill>
                    <a:srgbClr val="FFFFFF"/>
                  </a:solidFill>
                  <a:latin typeface="Arial" charset="0"/>
                </a:rPr>
                <a:t>disminuida</a:t>
              </a:r>
              <a:endParaRPr lang="en-US" sz="1400" i="0" dirty="0">
                <a:solidFill>
                  <a:srgbClr val="FFFFFF"/>
                </a:solidFill>
                <a:latin typeface="Arial" charset="0"/>
              </a:endParaRP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0FF55D0A-4D67-4269-3599-9EB4BD65932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82147" y="5439086"/>
              <a:ext cx="1539875" cy="5816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algn="ctr">
                <a:lnSpc>
                  <a:spcPct val="90000"/>
                </a:lnSpc>
                <a:spcBef>
                  <a:spcPct val="30000"/>
                </a:spcBef>
                <a:buSzPct val="75000"/>
                <a:buFont typeface="Wingdings" charset="0"/>
                <a:buNone/>
              </a:pPr>
              <a:r>
                <a:rPr lang="en-US" sz="1400" i="0" dirty="0" err="1">
                  <a:solidFill>
                    <a:srgbClr val="FFFFFF"/>
                  </a:solidFill>
                  <a:latin typeface="Arial" charset="0"/>
                </a:rPr>
                <a:t>Enfermedad</a:t>
              </a:r>
              <a:r>
                <a:rPr lang="en-US" sz="1400" i="0" dirty="0">
                  <a:solidFill>
                    <a:srgbClr val="FFFFFF"/>
                  </a:solidFill>
                  <a:latin typeface="Arial" charset="0"/>
                </a:rPr>
                <a:t> </a:t>
              </a:r>
              <a:r>
                <a:rPr lang="en-US" sz="1400" i="0" dirty="0" err="1">
                  <a:solidFill>
                    <a:srgbClr val="FFFFFF"/>
                  </a:solidFill>
                  <a:latin typeface="Arial" charset="0"/>
                </a:rPr>
                <a:t>cardíaca</a:t>
              </a:r>
              <a:r>
                <a:rPr lang="en-US" sz="1400" i="0" dirty="0">
                  <a:solidFill>
                    <a:srgbClr val="FFFFFF"/>
                  </a:solidFill>
                  <a:latin typeface="Arial" charset="0"/>
                </a:rPr>
                <a:t> </a:t>
              </a:r>
              <a:r>
                <a:rPr lang="en-US" sz="1400" i="0" dirty="0" err="1">
                  <a:solidFill>
                    <a:srgbClr val="FFFFFF"/>
                  </a:solidFill>
                  <a:latin typeface="Arial" charset="0"/>
                </a:rPr>
                <a:t>descompensada</a:t>
              </a:r>
              <a:endParaRPr lang="en-US" sz="1400" i="0" dirty="0">
                <a:solidFill>
                  <a:srgbClr val="FFFFFF"/>
                </a:solidFill>
                <a:latin typeface="Arial" charset="0"/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7342713E-A5E8-B23A-EEAE-1B82AD42EF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95022" y="4984267"/>
              <a:ext cx="1539875" cy="5816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algn="ctr">
                <a:lnSpc>
                  <a:spcPct val="80000"/>
                </a:lnSpc>
                <a:spcBef>
                  <a:spcPct val="30000"/>
                </a:spcBef>
                <a:buSzPct val="75000"/>
                <a:buFont typeface="Wingdings" charset="0"/>
                <a:buNone/>
              </a:pPr>
              <a:r>
                <a:rPr lang="en-US" sz="1400" i="0" dirty="0">
                  <a:solidFill>
                    <a:srgbClr val="FFFFFF"/>
                  </a:solidFill>
                  <a:latin typeface="Arial" charset="0"/>
                </a:rPr>
                <a:t>Diabetes mellitus/</a:t>
              </a:r>
              <a:r>
                <a:rPr lang="en-US" sz="1400" i="0" dirty="0" err="1">
                  <a:solidFill>
                    <a:srgbClr val="FFFFFF"/>
                  </a:solidFill>
                  <a:latin typeface="Arial" charset="0"/>
                </a:rPr>
                <a:t>insípida</a:t>
              </a:r>
              <a:endParaRPr lang="en-US" sz="1400" i="0" dirty="0">
                <a:solidFill>
                  <a:srgbClr val="FFFFFF"/>
                </a:solidFill>
                <a:latin typeface="Arial" charset="0"/>
              </a:endParaRPr>
            </a:p>
            <a:p>
              <a:pPr algn="ctr">
                <a:lnSpc>
                  <a:spcPct val="80000"/>
                </a:lnSpc>
                <a:spcBef>
                  <a:spcPct val="30000"/>
                </a:spcBef>
                <a:buSzPct val="75000"/>
                <a:buFont typeface="Wingdings" charset="0"/>
                <a:buNone/>
              </a:pPr>
              <a:r>
                <a:rPr lang="en-US" sz="1400" dirty="0">
                  <a:solidFill>
                    <a:srgbClr val="FFFFFF"/>
                  </a:solidFill>
                  <a:latin typeface="Arial" charset="0"/>
                </a:rPr>
                <a:t>no </a:t>
              </a:r>
              <a:r>
                <a:rPr lang="en-US" sz="1400" dirty="0" err="1">
                  <a:solidFill>
                    <a:srgbClr val="FFFFFF"/>
                  </a:solidFill>
                  <a:latin typeface="Arial" charset="0"/>
                </a:rPr>
                <a:t>controlada</a:t>
              </a:r>
              <a:endParaRPr lang="en-US" sz="1400" i="0" dirty="0">
                <a:solidFill>
                  <a:srgbClr val="FFFFFF"/>
                </a:solidFill>
                <a:latin typeface="Arial" charset="0"/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2698C4BD-1379-54DC-6F7E-C49942CCC0E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53822" y="4261076"/>
              <a:ext cx="1539875" cy="4524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algn="ctr">
                <a:lnSpc>
                  <a:spcPct val="90000"/>
                </a:lnSpc>
                <a:spcBef>
                  <a:spcPct val="30000"/>
                </a:spcBef>
                <a:buSzPct val="75000"/>
                <a:buFont typeface="Wingdings" charset="0"/>
                <a:buNone/>
              </a:pPr>
              <a:r>
                <a:rPr lang="en-US" sz="1400" i="0" dirty="0" err="1">
                  <a:solidFill>
                    <a:srgbClr val="FFFFFF"/>
                  </a:solidFill>
                  <a:latin typeface="Arial" charset="0"/>
                </a:rPr>
                <a:t>Déficit</a:t>
              </a:r>
              <a:r>
                <a:rPr lang="en-US" sz="1400" i="0" dirty="0">
                  <a:solidFill>
                    <a:srgbClr val="FFFFFF"/>
                  </a:solidFill>
                  <a:latin typeface="Arial" charset="0"/>
                </a:rPr>
                <a:t> </a:t>
              </a:r>
            </a:p>
            <a:p>
              <a:pPr algn="ctr">
                <a:lnSpc>
                  <a:spcPct val="90000"/>
                </a:lnSpc>
                <a:spcBef>
                  <a:spcPct val="30000"/>
                </a:spcBef>
                <a:buSzPct val="75000"/>
                <a:buFont typeface="Wingdings" charset="0"/>
                <a:buNone/>
              </a:pPr>
              <a:r>
                <a:rPr lang="en-US" sz="1400" i="0" dirty="0" err="1">
                  <a:solidFill>
                    <a:srgbClr val="FFFFFF"/>
                  </a:solidFill>
                  <a:latin typeface="Arial" charset="0"/>
                </a:rPr>
                <a:t>estrogénico</a:t>
              </a:r>
              <a:endParaRPr lang="en-US" sz="1400" i="0" dirty="0">
                <a:solidFill>
                  <a:srgbClr val="FFFFFF"/>
                </a:solidFill>
                <a:latin typeface="Arial" charset="0"/>
              </a:endParaRP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048BE95B-1136-53CE-0238-EA64F8BC9E9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03085" y="3540535"/>
              <a:ext cx="1539875" cy="4524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algn="ctr">
                <a:lnSpc>
                  <a:spcPct val="90000"/>
                </a:lnSpc>
                <a:spcBef>
                  <a:spcPct val="30000"/>
                </a:spcBef>
                <a:buSzPct val="75000"/>
                <a:buFont typeface="Wingdings" charset="0"/>
                <a:buNone/>
              </a:pPr>
              <a:r>
                <a:rPr lang="en-US" sz="1400" i="0" dirty="0" err="1">
                  <a:solidFill>
                    <a:srgbClr val="FFFFFF"/>
                  </a:solidFill>
                  <a:latin typeface="Arial" charset="0"/>
                </a:rPr>
                <a:t>Polidipsia</a:t>
              </a:r>
              <a:r>
                <a:rPr lang="en-US" sz="1400" i="0" dirty="0">
                  <a:solidFill>
                    <a:srgbClr val="FFFFFF"/>
                  </a:solidFill>
                  <a:latin typeface="Arial" charset="0"/>
                </a:rPr>
                <a:t> </a:t>
              </a:r>
            </a:p>
            <a:p>
              <a:pPr algn="ctr">
                <a:lnSpc>
                  <a:spcPct val="90000"/>
                </a:lnSpc>
                <a:spcBef>
                  <a:spcPct val="30000"/>
                </a:spcBef>
                <a:buSzPct val="75000"/>
                <a:buFont typeface="Wingdings" charset="0"/>
                <a:buNone/>
              </a:pPr>
              <a:r>
                <a:rPr lang="en-US" sz="1400" i="0" dirty="0" err="1">
                  <a:solidFill>
                    <a:srgbClr val="FFFFFF"/>
                  </a:solidFill>
                  <a:latin typeface="Arial" charset="0"/>
                </a:rPr>
                <a:t>primaria</a:t>
              </a:r>
              <a:endParaRPr lang="en-US" sz="1400" i="0" dirty="0">
                <a:solidFill>
                  <a:srgbClr val="FFFFFF"/>
                </a:solidFill>
                <a:latin typeface="Arial" charset="0"/>
              </a:endParaRP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78214D40-BE6D-9F4A-FD6F-112BFEFACFA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93585" y="2785268"/>
              <a:ext cx="1539875" cy="3877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algn="ctr">
                <a:lnSpc>
                  <a:spcPct val="90000"/>
                </a:lnSpc>
                <a:spcBef>
                  <a:spcPct val="30000"/>
                </a:spcBef>
                <a:buSzPct val="75000"/>
                <a:buFont typeface="Wingdings" charset="0"/>
                <a:buNone/>
              </a:pPr>
              <a:r>
                <a:rPr lang="en-US" sz="1400" i="0" dirty="0" err="1">
                  <a:solidFill>
                    <a:srgbClr val="FFFFFF"/>
                  </a:solidFill>
                  <a:latin typeface="Arial" charset="0"/>
                </a:rPr>
                <a:t>Trastornos</a:t>
              </a:r>
              <a:r>
                <a:rPr lang="en-US" sz="1400" i="0" dirty="0">
                  <a:solidFill>
                    <a:srgbClr val="FFFFFF"/>
                  </a:solidFill>
                  <a:latin typeface="Arial" charset="0"/>
                </a:rPr>
                <a:t> del </a:t>
              </a:r>
              <a:r>
                <a:rPr lang="en-US" sz="1400" i="0" dirty="0" err="1">
                  <a:solidFill>
                    <a:srgbClr val="FFFFFF"/>
                  </a:solidFill>
                  <a:latin typeface="Arial" charset="0"/>
                </a:rPr>
                <a:t>sueño</a:t>
              </a:r>
              <a:endParaRPr lang="en-US" sz="1400" i="0" dirty="0">
                <a:solidFill>
                  <a:srgbClr val="FFFFFF"/>
                </a:solidFill>
                <a:latin typeface="Arial" charset="0"/>
              </a:endParaRPr>
            </a:p>
          </p:txBody>
        </p:sp>
      </p:grpSp>
      <p:grpSp>
        <p:nvGrpSpPr>
          <p:cNvPr id="16" name="6 Grupo">
            <a:extLst>
              <a:ext uri="{FF2B5EF4-FFF2-40B4-BE49-F238E27FC236}">
                <a16:creationId xmlns:a16="http://schemas.microsoft.com/office/drawing/2014/main" id="{978375F2-9E41-5813-22D4-52C3D7D5DF35}"/>
              </a:ext>
            </a:extLst>
          </p:cNvPr>
          <p:cNvGrpSpPr/>
          <p:nvPr/>
        </p:nvGrpSpPr>
        <p:grpSpPr>
          <a:xfrm>
            <a:off x="7464152" y="4404597"/>
            <a:ext cx="4680520" cy="2391787"/>
            <a:chOff x="2250698" y="2760213"/>
            <a:chExt cx="6641782" cy="4266228"/>
          </a:xfrm>
        </p:grpSpPr>
        <p:pic>
          <p:nvPicPr>
            <p:cNvPr id="17" name="Imagen 3" descr="Captura de pantalla 2016-09-24 a la(s) 15.26.18.png">
              <a:extLst>
                <a:ext uri="{FF2B5EF4-FFF2-40B4-BE49-F238E27FC236}">
                  <a16:creationId xmlns:a16="http://schemas.microsoft.com/office/drawing/2014/main" id="{C4978AE1-2DB9-C8D6-EC41-A8290A8470D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21633" y="2760213"/>
              <a:ext cx="4465167" cy="3548633"/>
            </a:xfrm>
            <a:prstGeom prst="rect">
              <a:avLst/>
            </a:prstGeom>
          </p:spPr>
        </p:pic>
        <p:sp>
          <p:nvSpPr>
            <p:cNvPr id="18" name="CuadroTexto 17">
              <a:extLst>
                <a:ext uri="{FF2B5EF4-FFF2-40B4-BE49-F238E27FC236}">
                  <a16:creationId xmlns:a16="http://schemas.microsoft.com/office/drawing/2014/main" id="{A415EF4E-A98F-048A-BE8B-0FE4EACFB449}"/>
                </a:ext>
              </a:extLst>
            </p:cNvPr>
            <p:cNvSpPr txBox="1"/>
            <p:nvPr/>
          </p:nvSpPr>
          <p:spPr>
            <a:xfrm>
              <a:off x="2250698" y="6601786"/>
              <a:ext cx="6641782" cy="4246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s-ES" sz="600" dirty="0">
                  <a:solidFill>
                    <a:schemeClr val="bg2">
                      <a:lumMod val="10000"/>
                    </a:schemeClr>
                  </a:solidFill>
                </a:rPr>
                <a:t>Jimenez-</a:t>
              </a:r>
              <a:r>
                <a:rPr lang="es-ES" sz="600" dirty="0" err="1">
                  <a:solidFill>
                    <a:schemeClr val="bg2">
                      <a:lumMod val="10000"/>
                    </a:schemeClr>
                  </a:solidFill>
                </a:rPr>
                <a:t>Cidre</a:t>
              </a:r>
              <a:r>
                <a:rPr lang="es-ES" sz="600" dirty="0">
                  <a:solidFill>
                    <a:schemeClr val="bg2">
                      <a:lumMod val="10000"/>
                    </a:schemeClr>
                  </a:solidFill>
                </a:rPr>
                <a:t> et al. </a:t>
              </a:r>
              <a:r>
                <a:rPr lang="es-ES" sz="600" dirty="0" err="1">
                  <a:solidFill>
                    <a:schemeClr val="bg2">
                      <a:lumMod val="10000"/>
                    </a:schemeClr>
                  </a:solidFill>
                </a:rPr>
                <a:t>Neurourol</a:t>
              </a:r>
              <a:r>
                <a:rPr lang="es-ES" sz="600" dirty="0">
                  <a:solidFill>
                    <a:schemeClr val="bg2">
                      <a:lumMod val="10000"/>
                    </a:schemeClr>
                  </a:solidFill>
                </a:rPr>
                <a:t> </a:t>
              </a:r>
              <a:r>
                <a:rPr lang="es-ES" sz="600" dirty="0" err="1">
                  <a:solidFill>
                    <a:schemeClr val="bg2">
                      <a:lumMod val="10000"/>
                    </a:schemeClr>
                  </a:solidFill>
                </a:rPr>
                <a:t>Urodyn</a:t>
              </a:r>
              <a:r>
                <a:rPr lang="es-ES" sz="600" dirty="0">
                  <a:solidFill>
                    <a:schemeClr val="bg2">
                      <a:lumMod val="10000"/>
                    </a:schemeClr>
                  </a:solidFill>
                </a:rPr>
                <a:t>. 2015 Feb;34(2):128-32</a:t>
              </a:r>
            </a:p>
          </p:txBody>
        </p:sp>
      </p:grpSp>
      <p:pic>
        <p:nvPicPr>
          <p:cNvPr id="19" name="Imagen 18">
            <a:extLst>
              <a:ext uri="{FF2B5EF4-FFF2-40B4-BE49-F238E27FC236}">
                <a16:creationId xmlns:a16="http://schemas.microsoft.com/office/drawing/2014/main" id="{D300942B-7612-E036-F910-6736BE1325D0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9183" t="20000" r="19184" b="5816"/>
          <a:stretch/>
        </p:blipFill>
        <p:spPr>
          <a:xfrm>
            <a:off x="2606" y="3181166"/>
            <a:ext cx="5445321" cy="3686693"/>
          </a:xfrm>
          <a:prstGeom prst="rect">
            <a:avLst/>
          </a:prstGeom>
        </p:spPr>
      </p:pic>
      <p:sp>
        <p:nvSpPr>
          <p:cNvPr id="20" name="Título 19">
            <a:extLst>
              <a:ext uri="{FF2B5EF4-FFF2-40B4-BE49-F238E27FC236}">
                <a16:creationId xmlns:a16="http://schemas.microsoft.com/office/drawing/2014/main" id="{8EB67283-3C75-4929-0860-54F9CAEA06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>
                <a:solidFill>
                  <a:schemeClr val="bg2">
                    <a:lumMod val="10000"/>
                  </a:schemeClr>
                </a:solidFill>
              </a:rPr>
              <a:t>NICTURIA</a:t>
            </a:r>
          </a:p>
        </p:txBody>
      </p:sp>
    </p:spTree>
    <p:extLst>
      <p:ext uri="{BB962C8B-B14F-4D97-AF65-F5344CB8AC3E}">
        <p14:creationId xmlns:p14="http://schemas.microsoft.com/office/powerpoint/2010/main" val="351127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AF86993-83B2-34BB-6912-C73DC592B8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>
            <a:extLst>
              <a:ext uri="{FF2B5EF4-FFF2-40B4-BE49-F238E27FC236}">
                <a16:creationId xmlns:a16="http://schemas.microsoft.com/office/drawing/2014/main" id="{CA8B6D9C-0845-03B9-EF22-E54CFD3A46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z="3600" dirty="0">
                <a:solidFill>
                  <a:schemeClr val="bg2">
                    <a:lumMod val="10000"/>
                  </a:schemeClr>
                </a:solidFill>
              </a:rPr>
              <a:t>¿Cuál es la definición de poliuria nocturna?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215520E4-78E6-5652-AF57-B561829042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600200"/>
            <a:ext cx="5558408" cy="4525963"/>
          </a:xfrm>
        </p:spPr>
        <p:txBody>
          <a:bodyPr>
            <a:normAutofit lnSpcReduction="10000"/>
          </a:bodyPr>
          <a:lstStyle/>
          <a:p>
            <a:pPr marL="514350" indent="-514350">
              <a:buFont typeface="+mj-lt"/>
              <a:buAutoNum type="alphaUcPeriod"/>
            </a:pPr>
            <a:r>
              <a:rPr lang="es-ES" sz="2800" dirty="0">
                <a:solidFill>
                  <a:schemeClr val="bg2">
                    <a:lumMod val="10000"/>
                  </a:schemeClr>
                </a:solidFill>
              </a:rPr>
              <a:t>&gt;40 ml de diuresis por kg de peso corporal durante un período nocturno de 12 horas</a:t>
            </a:r>
          </a:p>
          <a:p>
            <a:pPr marL="514350" indent="-514350">
              <a:buFont typeface="+mj-lt"/>
              <a:buAutoNum type="alphaUcPeriod"/>
            </a:pPr>
            <a:r>
              <a:rPr lang="es-ES" sz="2800" dirty="0">
                <a:solidFill>
                  <a:schemeClr val="bg2">
                    <a:lumMod val="10000"/>
                  </a:schemeClr>
                </a:solidFill>
              </a:rPr>
              <a:t>&gt;33% de diuresis en personas mayores de 65 años durante la noche</a:t>
            </a:r>
          </a:p>
          <a:p>
            <a:pPr marL="514350" indent="-514350">
              <a:buFont typeface="+mj-lt"/>
              <a:buAutoNum type="alphaUcPeriod"/>
            </a:pPr>
            <a:r>
              <a:rPr lang="es-ES" sz="2800" dirty="0">
                <a:solidFill>
                  <a:schemeClr val="bg2">
                    <a:lumMod val="10000"/>
                  </a:schemeClr>
                </a:solidFill>
              </a:rPr>
              <a:t>Diuresis diurna superior al 20% de la diuresis de 24 horas por debajo de los 65 años de edad</a:t>
            </a:r>
          </a:p>
          <a:p>
            <a:pPr marL="514350" indent="-514350">
              <a:buFont typeface="+mj-lt"/>
              <a:buAutoNum type="alphaUcPeriod"/>
            </a:pPr>
            <a:r>
              <a:rPr lang="es-ES" sz="2800" dirty="0">
                <a:solidFill>
                  <a:schemeClr val="bg2">
                    <a:lumMod val="10000"/>
                  </a:schemeClr>
                </a:solidFill>
              </a:rPr>
              <a:t>&gt;2,8L de diuresis/12 horas durante la noche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C257C88C-3F29-863B-C770-884D818BC3C5}"/>
              </a:ext>
            </a:extLst>
          </p:cNvPr>
          <p:cNvSpPr txBox="1"/>
          <p:nvPr/>
        </p:nvSpPr>
        <p:spPr>
          <a:xfrm>
            <a:off x="9776792" y="5948372"/>
            <a:ext cx="2664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>
                <a:solidFill>
                  <a:schemeClr val="bg2">
                    <a:lumMod val="10000"/>
                  </a:schemeClr>
                </a:solidFill>
              </a:rPr>
              <a:t>EBU 2023</a:t>
            </a:r>
          </a:p>
        </p:txBody>
      </p:sp>
      <p:pic>
        <p:nvPicPr>
          <p:cNvPr id="1026" name="Picture 2" descr="Nocturia- Causes, Medical Condition and treatment">
            <a:extLst>
              <a:ext uri="{FF2B5EF4-FFF2-40B4-BE49-F238E27FC236}">
                <a16:creationId xmlns:a16="http://schemas.microsoft.com/office/drawing/2014/main" id="{E5AB3E29-5762-1E23-1370-2CC67F73C6B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4072" y="1844824"/>
            <a:ext cx="4700174" cy="33782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62029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6" dur="25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548DD4"/>
                                      </p:to>
                                    </p:animClr>
                                    <p:animClr clrSpc="rgb" dir="cw">
                                      <p:cBhvr>
                                        <p:cTn id="7" dur="25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548DD4"/>
                                      </p:to>
                                    </p:animClr>
                                    <p:set>
                                      <p:cBhvr>
                                        <p:cTn id="8" dur="25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9" dur="25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  <p:bldP spid="6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>
            <a:extLst>
              <a:ext uri="{FF2B5EF4-FFF2-40B4-BE49-F238E27FC236}">
                <a16:creationId xmlns:a16="http://schemas.microsoft.com/office/drawing/2014/main" id="{1E6A1D3B-195E-56B5-9EAA-D338BF5EA5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>
                <a:solidFill>
                  <a:schemeClr val="bg2">
                    <a:lumMod val="10000"/>
                  </a:schemeClr>
                </a:solidFill>
              </a:rPr>
              <a:t>FÍSTULA</a:t>
            </a:r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45393FA7-57F1-6FE6-E1D9-A4F2CABBE88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pPr algn="ctr"/>
            <a:r>
              <a:rPr lang="es-ES" dirty="0">
                <a:solidFill>
                  <a:schemeClr val="bg2">
                    <a:lumMod val="10000"/>
                  </a:schemeClr>
                </a:solidFill>
              </a:rPr>
              <a:t>FÍSTULA SIMPLE </a:t>
            </a:r>
          </a:p>
          <a:p>
            <a:pPr algn="ctr"/>
            <a:r>
              <a:rPr lang="es-ES" dirty="0">
                <a:solidFill>
                  <a:schemeClr val="bg2">
                    <a:lumMod val="10000"/>
                  </a:schemeClr>
                </a:solidFill>
              </a:rPr>
              <a:t>BUEN PRONÓSTICO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9A14E115-AE11-8246-D6CD-E93F37FE43BE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s-ES" sz="2200" dirty="0">
                <a:solidFill>
                  <a:schemeClr val="bg2">
                    <a:lumMod val="10000"/>
                  </a:schemeClr>
                </a:solidFill>
              </a:rPr>
              <a:t>Fístula única &lt; 4 cm</a:t>
            </a:r>
          </a:p>
          <a:p>
            <a:r>
              <a:rPr lang="es-ES" sz="2200" dirty="0">
                <a:solidFill>
                  <a:schemeClr val="bg2">
                    <a:lumMod val="10000"/>
                  </a:schemeClr>
                </a:solidFill>
              </a:rPr>
              <a:t>Fístula </a:t>
            </a:r>
            <a:r>
              <a:rPr lang="es-ES" sz="2200" dirty="0" err="1">
                <a:solidFill>
                  <a:schemeClr val="bg2">
                    <a:lumMod val="10000"/>
                  </a:schemeClr>
                </a:solidFill>
              </a:rPr>
              <a:t>vesicovaginal</a:t>
            </a:r>
            <a:endParaRPr lang="es-ES" sz="2200" dirty="0">
              <a:solidFill>
                <a:schemeClr val="bg2">
                  <a:lumMod val="10000"/>
                </a:schemeClr>
              </a:solidFill>
            </a:endParaRPr>
          </a:p>
          <a:p>
            <a:r>
              <a:rPr lang="es-ES" sz="2200" dirty="0">
                <a:solidFill>
                  <a:schemeClr val="bg2">
                    <a:lumMod val="10000"/>
                  </a:schemeClr>
                </a:solidFill>
              </a:rPr>
              <a:t>Esfínter no implicado</a:t>
            </a:r>
          </a:p>
          <a:p>
            <a:r>
              <a:rPr lang="es-ES" sz="2200" dirty="0">
                <a:solidFill>
                  <a:schemeClr val="bg2">
                    <a:lumMod val="10000"/>
                  </a:schemeClr>
                </a:solidFill>
              </a:rPr>
              <a:t>Sin defecto circunferencial</a:t>
            </a:r>
          </a:p>
          <a:p>
            <a:r>
              <a:rPr lang="es-ES" sz="2200" dirty="0">
                <a:solidFill>
                  <a:schemeClr val="bg2">
                    <a:lumMod val="10000"/>
                  </a:schemeClr>
                </a:solidFill>
              </a:rPr>
              <a:t>Pérdida mínima de tejido</a:t>
            </a:r>
          </a:p>
          <a:p>
            <a:r>
              <a:rPr lang="es-ES" sz="2200" dirty="0">
                <a:solidFill>
                  <a:schemeClr val="bg2">
                    <a:lumMod val="10000"/>
                  </a:schemeClr>
                </a:solidFill>
              </a:rPr>
              <a:t>No afecta a los uréteres</a:t>
            </a:r>
          </a:p>
          <a:p>
            <a:r>
              <a:rPr lang="es-ES" sz="2200" dirty="0">
                <a:solidFill>
                  <a:schemeClr val="bg2">
                    <a:lumMod val="10000"/>
                  </a:schemeClr>
                </a:solidFill>
              </a:rPr>
              <a:t>Primer intento de reparación</a:t>
            </a:r>
          </a:p>
        </p:txBody>
      </p:sp>
      <p:sp>
        <p:nvSpPr>
          <p:cNvPr id="7" name="Marcador de texto 6">
            <a:extLst>
              <a:ext uri="{FF2B5EF4-FFF2-40B4-BE49-F238E27FC236}">
                <a16:creationId xmlns:a16="http://schemas.microsoft.com/office/drawing/2014/main" id="{6603FE33-BBB0-EC6E-0794-312AAE983FC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>
            <a:normAutofit lnSpcReduction="10000"/>
          </a:bodyPr>
          <a:lstStyle/>
          <a:p>
            <a:pPr algn="ctr"/>
            <a:r>
              <a:rPr lang="es-ES" dirty="0">
                <a:solidFill>
                  <a:schemeClr val="bg2">
                    <a:lumMod val="10000"/>
                  </a:schemeClr>
                </a:solidFill>
              </a:rPr>
              <a:t>FÍSTULA COMPLEJA </a:t>
            </a:r>
          </a:p>
          <a:p>
            <a:pPr algn="ctr"/>
            <a:r>
              <a:rPr lang="es-ES" dirty="0">
                <a:solidFill>
                  <a:schemeClr val="bg2">
                    <a:lumMod val="10000"/>
                  </a:schemeClr>
                </a:solidFill>
              </a:rPr>
              <a:t>PRONÓSTICO INCIERTO</a:t>
            </a:r>
          </a:p>
        </p:txBody>
      </p:sp>
      <p:sp>
        <p:nvSpPr>
          <p:cNvPr id="8" name="Marcador de contenido 7">
            <a:extLst>
              <a:ext uri="{FF2B5EF4-FFF2-40B4-BE49-F238E27FC236}">
                <a16:creationId xmlns:a16="http://schemas.microsoft.com/office/drawing/2014/main" id="{5A0853E5-2801-314C-1833-B2AE5FDC67E3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s-ES" dirty="0">
                <a:solidFill>
                  <a:schemeClr val="bg2">
                    <a:lumMod val="10000"/>
                  </a:schemeClr>
                </a:solidFill>
              </a:rPr>
              <a:t>Fístula &gt; 4 cm</a:t>
            </a:r>
          </a:p>
          <a:p>
            <a:r>
              <a:rPr lang="es-ES" dirty="0">
                <a:solidFill>
                  <a:schemeClr val="bg2">
                    <a:lumMod val="10000"/>
                  </a:schemeClr>
                </a:solidFill>
              </a:rPr>
              <a:t>Fístula múltiple</a:t>
            </a:r>
          </a:p>
          <a:p>
            <a:r>
              <a:rPr lang="es-ES" dirty="0">
                <a:solidFill>
                  <a:schemeClr val="bg2">
                    <a:lumMod val="10000"/>
                  </a:schemeClr>
                </a:solidFill>
              </a:rPr>
              <a:t>Fístula mixta recto-vaginal, fístula cervical</a:t>
            </a:r>
          </a:p>
          <a:p>
            <a:r>
              <a:rPr lang="es-ES" dirty="0">
                <a:solidFill>
                  <a:schemeClr val="bg2">
                    <a:lumMod val="10000"/>
                  </a:schemeClr>
                </a:solidFill>
              </a:rPr>
              <a:t>Esfínter implicado</a:t>
            </a:r>
          </a:p>
          <a:p>
            <a:r>
              <a:rPr lang="es-ES" dirty="0">
                <a:solidFill>
                  <a:schemeClr val="bg2">
                    <a:lumMod val="10000"/>
                  </a:schemeClr>
                </a:solidFill>
              </a:rPr>
              <a:t>Fibrosis</a:t>
            </a:r>
          </a:p>
          <a:p>
            <a:r>
              <a:rPr lang="es-ES" dirty="0">
                <a:solidFill>
                  <a:schemeClr val="bg2">
                    <a:lumMod val="10000"/>
                  </a:schemeClr>
                </a:solidFill>
              </a:rPr>
              <a:t>Defecto circunferencial</a:t>
            </a:r>
          </a:p>
          <a:p>
            <a:r>
              <a:rPr lang="es-ES" dirty="0">
                <a:solidFill>
                  <a:schemeClr val="bg2">
                    <a:lumMod val="10000"/>
                  </a:schemeClr>
                </a:solidFill>
              </a:rPr>
              <a:t>Pérdida extensa de tejido</a:t>
            </a:r>
          </a:p>
          <a:p>
            <a:r>
              <a:rPr lang="es-ES" dirty="0">
                <a:solidFill>
                  <a:schemeClr val="bg2">
                    <a:lumMod val="10000"/>
                  </a:schemeClr>
                </a:solidFill>
              </a:rPr>
              <a:t>Uréteres intravaginales</a:t>
            </a:r>
          </a:p>
          <a:p>
            <a:r>
              <a:rPr lang="es-ES" dirty="0">
                <a:solidFill>
                  <a:schemeClr val="bg2">
                    <a:lumMod val="10000"/>
                  </a:schemeClr>
                </a:solidFill>
              </a:rPr>
              <a:t>Reparación previa fallida</a:t>
            </a:r>
          </a:p>
          <a:p>
            <a:r>
              <a:rPr lang="es-ES" dirty="0">
                <a:solidFill>
                  <a:schemeClr val="bg2">
                    <a:lumMod val="10000"/>
                  </a:schemeClr>
                </a:solidFill>
              </a:rPr>
              <a:t>Fístula por radiación</a:t>
            </a:r>
          </a:p>
        </p:txBody>
      </p:sp>
    </p:spTree>
    <p:extLst>
      <p:ext uri="{BB962C8B-B14F-4D97-AF65-F5344CB8AC3E}">
        <p14:creationId xmlns:p14="http://schemas.microsoft.com/office/powerpoint/2010/main" val="3529555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allAtOnce"/>
      <p:bldP spid="6" grpId="0" uiExpand="1" build="allAtOnce"/>
      <p:bldP spid="7" grpId="0" build="allAtOnce"/>
      <p:bldP spid="8" grpId="0" uiExpand="1" build="allAtOnce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378BEB31-04C4-76DE-5543-A10D842FF4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65579" y="2748560"/>
            <a:ext cx="1060847" cy="1360885"/>
          </a:xfrm>
          <a:prstGeom prst="rect">
            <a:avLst/>
          </a:prstGeom>
        </p:spPr>
      </p:pic>
      <p:sp>
        <p:nvSpPr>
          <p:cNvPr id="4" name="Rectángulo 3">
            <a:extLst>
              <a:ext uri="{FF2B5EF4-FFF2-40B4-BE49-F238E27FC236}">
                <a16:creationId xmlns:a16="http://schemas.microsoft.com/office/drawing/2014/main" id="{EE685613-B66E-95B1-E001-52D8C4F36905}"/>
              </a:ext>
            </a:extLst>
          </p:cNvPr>
          <p:cNvSpPr/>
          <p:nvPr/>
        </p:nvSpPr>
        <p:spPr>
          <a:xfrm>
            <a:off x="5219418" y="4356275"/>
            <a:ext cx="1753172" cy="605936"/>
          </a:xfrm>
          <a:prstGeom prst="rect">
            <a:avLst/>
          </a:prstGeom>
          <a:noFill/>
        </p:spPr>
        <p:txBody>
          <a:bodyPr wrap="none" lIns="51435" tIns="25718" rIns="51435" bIns="25718">
            <a:spAutoFit/>
          </a:bodyPr>
          <a:lstStyle/>
          <a:p>
            <a:pPr algn="ctr"/>
            <a:r>
              <a:rPr lang="es-ES" sz="3600" dirty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GRACIAS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32A9258B-88DB-CD9C-FBD7-124811AED9E4}"/>
              </a:ext>
            </a:extLst>
          </p:cNvPr>
          <p:cNvSpPr txBox="1"/>
          <p:nvPr/>
        </p:nvSpPr>
        <p:spPr>
          <a:xfrm>
            <a:off x="5006111" y="5153809"/>
            <a:ext cx="2243884" cy="282771"/>
          </a:xfrm>
          <a:prstGeom prst="rect">
            <a:avLst/>
          </a:prstGeom>
          <a:noFill/>
        </p:spPr>
        <p:txBody>
          <a:bodyPr wrap="none" lIns="51435" tIns="25718" rIns="51435" bIns="25718">
            <a:spAutoFit/>
          </a:bodyPr>
          <a:lstStyle>
            <a:defPPr>
              <a:defRPr lang="en-US"/>
            </a:defPPr>
            <a:lvl1pPr algn="ctr">
              <a:defRPr sz="5400" b="0" cap="none" spc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defRPr>
            </a:lvl1pPr>
          </a:lstStyle>
          <a:p>
            <a:r>
              <a:rPr lang="es-ES" sz="1500" dirty="0">
                <a:solidFill>
                  <a:schemeClr val="accent2"/>
                </a:solidFill>
              </a:rPr>
              <a:t>RGONZALEZL@FJD.ES</a:t>
            </a:r>
          </a:p>
        </p:txBody>
      </p:sp>
    </p:spTree>
    <p:extLst>
      <p:ext uri="{BB962C8B-B14F-4D97-AF65-F5344CB8AC3E}">
        <p14:creationId xmlns:p14="http://schemas.microsoft.com/office/powerpoint/2010/main" val="6281867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76FED8C-28B4-53A4-50BE-A170CE4AA1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>
                <a:solidFill>
                  <a:schemeClr val="bg2">
                    <a:lumMod val="10000"/>
                  </a:schemeClr>
                </a:solidFill>
              </a:rPr>
              <a:t>APROXIMACIÓN DIAGNÓSTICA</a:t>
            </a:r>
            <a:endParaRPr lang="es-ES" dirty="0"/>
          </a:p>
        </p:txBody>
      </p:sp>
      <p:pic>
        <p:nvPicPr>
          <p:cNvPr id="4" name="Imagen 3" descr="Tabla&#10;&#10;Descripción generada automáticamente">
            <a:extLst>
              <a:ext uri="{FF2B5EF4-FFF2-40B4-BE49-F238E27FC236}">
                <a16:creationId xmlns:a16="http://schemas.microsoft.com/office/drawing/2014/main" id="{BDA2DA4D-6D00-ECCC-C369-72CD65E9FB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0024" y="1442066"/>
            <a:ext cx="3597864" cy="4797152"/>
          </a:xfrm>
          <a:prstGeom prst="rect">
            <a:avLst/>
          </a:prstGeom>
        </p:spPr>
      </p:pic>
      <p:pic>
        <p:nvPicPr>
          <p:cNvPr id="5" name="Picture 2">
            <a:extLst>
              <a:ext uri="{FF2B5EF4-FFF2-40B4-BE49-F238E27FC236}">
                <a16:creationId xmlns:a16="http://schemas.microsoft.com/office/drawing/2014/main" id="{D7733DAB-4E7F-69E6-DC3C-848FBD395D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17" t="12695" r="17093" b="12109"/>
          <a:stretch>
            <a:fillRect/>
          </a:stretch>
        </p:blipFill>
        <p:spPr bwMode="auto">
          <a:xfrm>
            <a:off x="6312023" y="2499784"/>
            <a:ext cx="4663423" cy="24413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lc="http://schemas.openxmlformats.org/drawingml/2006/lockedCanvas"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lc="http://schemas.openxmlformats.org/drawingml/2006/lockedCanvas"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520047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9BE4A7A-A689-ECFC-7D41-F37123BA1E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>
                <a:solidFill>
                  <a:schemeClr val="bg2">
                    <a:lumMod val="10000"/>
                  </a:schemeClr>
                </a:solidFill>
              </a:rPr>
              <a:t>INDICACIONES DEL ESTUDIO URODINÁMICO</a:t>
            </a:r>
          </a:p>
        </p:txBody>
      </p:sp>
      <p:pic>
        <p:nvPicPr>
          <p:cNvPr id="5" name="Imagen 4" descr="Tabla&#10;&#10;Descripción generada automáticamente">
            <a:extLst>
              <a:ext uri="{FF2B5EF4-FFF2-40B4-BE49-F238E27FC236}">
                <a16:creationId xmlns:a16="http://schemas.microsoft.com/office/drawing/2014/main" id="{D7765968-FD75-C504-DB3B-E459D2BCDB9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38" t="15350" r="4325" b="8001"/>
          <a:stretch/>
        </p:blipFill>
        <p:spPr>
          <a:xfrm>
            <a:off x="1847528" y="1340768"/>
            <a:ext cx="8424936" cy="5256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42438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48D9766F-1BD5-149C-32DF-8DCD3B1DD9A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11" r="23711"/>
          <a:stretch/>
        </p:blipFill>
        <p:spPr>
          <a:xfrm>
            <a:off x="6960096" y="1845971"/>
            <a:ext cx="4378334" cy="4365104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1E209702-EA66-B59B-4A57-3D413809A2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z="3200" dirty="0">
                <a:solidFill>
                  <a:schemeClr val="bg2">
                    <a:lumMod val="10000"/>
                  </a:schemeClr>
                </a:solidFill>
              </a:rPr>
              <a:t>Los diarios miccionales en la incontinencia urinaria son herramientas fiables para la medición objetiva de: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BF2A6E43-5084-DDFD-4B9E-FA032EEC947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1344" y="1855365"/>
            <a:ext cx="5486400" cy="4525963"/>
          </a:xfrm>
        </p:spPr>
        <p:txBody>
          <a:bodyPr>
            <a:noAutofit/>
          </a:bodyPr>
          <a:lstStyle/>
          <a:p>
            <a:pPr marL="514350" indent="-514350">
              <a:buFont typeface="+mj-lt"/>
              <a:buAutoNum type="alphaUcPeriod"/>
            </a:pPr>
            <a:r>
              <a:rPr lang="es-ES" sz="2400" dirty="0">
                <a:solidFill>
                  <a:schemeClr val="bg2">
                    <a:lumMod val="10000"/>
                  </a:schemeClr>
                </a:solidFill>
              </a:rPr>
              <a:t>Volumen miccional medio, frecuencia diurna y nocturna, calidad de vida</a:t>
            </a:r>
          </a:p>
          <a:p>
            <a:pPr marL="514350" indent="-514350">
              <a:buFont typeface="+mj-lt"/>
              <a:buAutoNum type="alphaUcPeriod"/>
            </a:pPr>
            <a:r>
              <a:rPr lang="es-ES" sz="2400" dirty="0">
                <a:solidFill>
                  <a:schemeClr val="bg2">
                    <a:lumMod val="10000"/>
                  </a:schemeClr>
                </a:solidFill>
              </a:rPr>
              <a:t>Volumen miccional medio, frecuencia diurna y nocturna, frecuencia de episodios de incontinencia</a:t>
            </a:r>
          </a:p>
          <a:p>
            <a:pPr marL="514350" indent="-514350">
              <a:buFont typeface="+mj-lt"/>
              <a:buAutoNum type="alphaUcPeriod"/>
            </a:pPr>
            <a:r>
              <a:rPr lang="es-ES" sz="2400" dirty="0">
                <a:solidFill>
                  <a:schemeClr val="bg2">
                    <a:lumMod val="10000"/>
                  </a:schemeClr>
                </a:solidFill>
              </a:rPr>
              <a:t>Volumen miccional medio, frecuencia diurna y nocturna, residuo </a:t>
            </a:r>
            <a:r>
              <a:rPr lang="es-ES" sz="2400" dirty="0" err="1">
                <a:solidFill>
                  <a:schemeClr val="bg2">
                    <a:lumMod val="10000"/>
                  </a:schemeClr>
                </a:solidFill>
              </a:rPr>
              <a:t>postmiccional</a:t>
            </a:r>
            <a:endParaRPr lang="es-ES" sz="2400" dirty="0">
              <a:solidFill>
                <a:schemeClr val="bg2">
                  <a:lumMod val="10000"/>
                </a:schemeClr>
              </a:solidFill>
            </a:endParaRPr>
          </a:p>
          <a:p>
            <a:pPr marL="514350" indent="-514350">
              <a:buFont typeface="+mj-lt"/>
              <a:buAutoNum type="alphaUcPeriod"/>
            </a:pPr>
            <a:r>
              <a:rPr lang="es-ES" sz="2400" dirty="0">
                <a:solidFill>
                  <a:schemeClr val="bg2">
                    <a:lumMod val="10000"/>
                  </a:schemeClr>
                </a:solidFill>
              </a:rPr>
              <a:t>Volumen miccional medio, frecuencia diurna y nocturna, grado de incontinencia urinaria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65E4C307-DF80-AFA8-3592-BAC4D5553F23}"/>
              </a:ext>
            </a:extLst>
          </p:cNvPr>
          <p:cNvSpPr txBox="1"/>
          <p:nvPr/>
        </p:nvSpPr>
        <p:spPr>
          <a:xfrm>
            <a:off x="10560496" y="5671080"/>
            <a:ext cx="13681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>
                <a:solidFill>
                  <a:schemeClr val="bg2">
                    <a:lumMod val="10000"/>
                  </a:schemeClr>
                </a:solidFill>
              </a:rPr>
              <a:t>EBU 2023</a:t>
            </a:r>
          </a:p>
        </p:txBody>
      </p:sp>
    </p:spTree>
    <p:extLst>
      <p:ext uri="{BB962C8B-B14F-4D97-AF65-F5344CB8AC3E}">
        <p14:creationId xmlns:p14="http://schemas.microsoft.com/office/powerpoint/2010/main" val="3532022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6" dur="25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A5C7ED"/>
                                      </p:to>
                                    </p:animClr>
                                    <p:animClr clrSpc="rgb" dir="cw">
                                      <p:cBhvr>
                                        <p:cTn id="7" dur="25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A5C7ED"/>
                                      </p:to>
                                    </p:animClr>
                                    <p:set>
                                      <p:cBhvr>
                                        <p:cTn id="8" dur="25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9" dur="25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8B79AB-E272-A6BB-692D-A2F44587AF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572ED7B6-E506-81FC-744F-271A6F4379B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302" r="-2" b="-2"/>
          <a:stretch/>
        </p:blipFill>
        <p:spPr>
          <a:xfrm>
            <a:off x="5311702" y="10"/>
            <a:ext cx="6878775" cy="685799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3A2C35E4-0566-274F-9A28-4C46FC1B36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z="3200" dirty="0">
                <a:solidFill>
                  <a:schemeClr val="bg2">
                    <a:lumMod val="10000"/>
                  </a:schemeClr>
                </a:solidFill>
              </a:rPr>
              <a:t>¿Cuál es el valor de la </a:t>
            </a:r>
            <a:r>
              <a:rPr lang="es-ES" sz="3200" dirty="0" err="1">
                <a:solidFill>
                  <a:schemeClr val="bg2">
                    <a:lumMod val="10000"/>
                  </a:schemeClr>
                </a:solidFill>
              </a:rPr>
              <a:t>urodinámica</a:t>
            </a:r>
            <a:r>
              <a:rPr lang="es-ES" sz="3200" dirty="0">
                <a:solidFill>
                  <a:schemeClr val="bg2">
                    <a:lumMod val="10000"/>
                  </a:schemeClr>
                </a:solidFill>
              </a:rPr>
              <a:t> preoperatoria en el tratamiento de la incontinencia urinaria?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594C5FB7-A833-E9FA-A8F4-D74E7ABDC3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855365"/>
            <a:ext cx="5270376" cy="4525963"/>
          </a:xfrm>
        </p:spPr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s-ES" sz="2800" dirty="0">
                <a:solidFill>
                  <a:schemeClr val="bg2">
                    <a:lumMod val="10000"/>
                  </a:schemeClr>
                </a:solidFill>
              </a:rPr>
              <a:t>Graduar la gravedad de la incontinencia </a:t>
            </a:r>
          </a:p>
          <a:p>
            <a:pPr marL="514350" indent="-514350">
              <a:buFont typeface="+mj-lt"/>
              <a:buAutoNum type="alphaUcPeriod"/>
            </a:pPr>
            <a:r>
              <a:rPr lang="es-ES" sz="2800" dirty="0">
                <a:solidFill>
                  <a:schemeClr val="bg2">
                    <a:lumMod val="10000"/>
                  </a:schemeClr>
                </a:solidFill>
              </a:rPr>
              <a:t>Influir en la elección del tratamiento </a:t>
            </a:r>
          </a:p>
          <a:p>
            <a:pPr marL="514350" indent="-514350">
              <a:buFont typeface="+mj-lt"/>
              <a:buAutoNum type="alphaUcPeriod"/>
            </a:pPr>
            <a:r>
              <a:rPr lang="es-ES" sz="2800" dirty="0">
                <a:solidFill>
                  <a:schemeClr val="bg2">
                    <a:lumMod val="10000"/>
                  </a:schemeClr>
                </a:solidFill>
              </a:rPr>
              <a:t>Predecir las complicaciones posquirúrgicas</a:t>
            </a:r>
          </a:p>
          <a:p>
            <a:pPr marL="514350" indent="-514350">
              <a:buFont typeface="+mj-lt"/>
              <a:buAutoNum type="alphaUcPeriod"/>
            </a:pPr>
            <a:r>
              <a:rPr lang="es-ES" sz="2800" dirty="0">
                <a:solidFill>
                  <a:schemeClr val="bg2">
                    <a:lumMod val="10000"/>
                  </a:schemeClr>
                </a:solidFill>
              </a:rPr>
              <a:t>Prever la eficacia del tratamiento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F3FF2078-6E28-332F-EE42-6C5E3D9904C3}"/>
              </a:ext>
            </a:extLst>
          </p:cNvPr>
          <p:cNvSpPr txBox="1"/>
          <p:nvPr/>
        </p:nvSpPr>
        <p:spPr>
          <a:xfrm>
            <a:off x="9696400" y="5157192"/>
            <a:ext cx="22322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>
                <a:solidFill>
                  <a:schemeClr val="bg1"/>
                </a:solidFill>
              </a:rPr>
              <a:t>EBU 2021</a:t>
            </a:r>
          </a:p>
        </p:txBody>
      </p:sp>
    </p:spTree>
    <p:extLst>
      <p:ext uri="{BB962C8B-B14F-4D97-AF65-F5344CB8AC3E}">
        <p14:creationId xmlns:p14="http://schemas.microsoft.com/office/powerpoint/2010/main" val="1633050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6" dur="25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8DB3E2"/>
                                      </p:to>
                                    </p:animClr>
                                    <p:animClr clrSpc="rgb" dir="cw">
                                      <p:cBhvr>
                                        <p:cTn id="7" dur="25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8DB3E2"/>
                                      </p:to>
                                    </p:animClr>
                                    <p:set>
                                      <p:cBhvr>
                                        <p:cTn id="8" dur="25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9" dur="25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 descr="Una caricatura de una persona&#10;&#10;Descripción generada automáticamente con confianza baja">
            <a:extLst>
              <a:ext uri="{FF2B5EF4-FFF2-40B4-BE49-F238E27FC236}">
                <a16:creationId xmlns:a16="http://schemas.microsoft.com/office/drawing/2014/main" id="{1FDF5A57-19CE-38F3-2729-B18A0C38A13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2748" r="3751" b="2"/>
          <a:stretch/>
        </p:blipFill>
        <p:spPr>
          <a:xfrm>
            <a:off x="5311702" y="10"/>
            <a:ext cx="6878775" cy="685799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0105CEE6-47A2-9B0C-2479-C9EE469554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>
                <a:solidFill>
                  <a:schemeClr val="bg2">
                    <a:lumMod val="10000"/>
                  </a:schemeClr>
                </a:solidFill>
              </a:rPr>
              <a:t>CONSEJOS PARA LUCÍA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8CDDE615-CCE4-99A5-63B7-A85DDC0C65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600200"/>
            <a:ext cx="6638528" cy="4525963"/>
          </a:xfrm>
        </p:spPr>
        <p:txBody>
          <a:bodyPr/>
          <a:lstStyle/>
          <a:p>
            <a:r>
              <a:rPr lang="es-ES" dirty="0">
                <a:solidFill>
                  <a:schemeClr val="bg2">
                    <a:lumMod val="10000"/>
                  </a:schemeClr>
                </a:solidFill>
              </a:rPr>
              <a:t>¿Qué intervención sobre el estilo de vida mejora la incontinencia urinaria en adultos?</a:t>
            </a:r>
          </a:p>
          <a:p>
            <a:pPr marL="971550" lvl="1" indent="-514350">
              <a:buFont typeface="+mj-lt"/>
              <a:buAutoNum type="alphaUcPeriod"/>
            </a:pPr>
            <a:r>
              <a:rPr lang="es-ES" sz="2400" dirty="0">
                <a:solidFill>
                  <a:schemeClr val="bg2">
                    <a:lumMod val="10000"/>
                  </a:schemeClr>
                </a:solidFill>
              </a:rPr>
              <a:t>Reducción del consumo de cafeína</a:t>
            </a:r>
          </a:p>
          <a:p>
            <a:pPr marL="971550" lvl="1" indent="-514350">
              <a:buFont typeface="+mj-lt"/>
              <a:buAutoNum type="alphaUcPeriod"/>
            </a:pPr>
            <a:r>
              <a:rPr lang="es-ES" sz="2400" dirty="0">
                <a:solidFill>
                  <a:schemeClr val="bg2">
                    <a:lumMod val="10000"/>
                  </a:schemeClr>
                </a:solidFill>
              </a:rPr>
              <a:t>Ajuste de la medicación</a:t>
            </a:r>
          </a:p>
          <a:p>
            <a:pPr marL="971550" lvl="1" indent="-514350">
              <a:buFont typeface="+mj-lt"/>
              <a:buAutoNum type="alphaUcPeriod"/>
            </a:pPr>
            <a:r>
              <a:rPr lang="es-ES" sz="2400" dirty="0">
                <a:solidFill>
                  <a:schemeClr val="bg2">
                    <a:lumMod val="10000"/>
                  </a:schemeClr>
                </a:solidFill>
              </a:rPr>
              <a:t>Tratamiento del estreñimiento</a:t>
            </a:r>
          </a:p>
          <a:p>
            <a:pPr marL="971550" lvl="1" indent="-514350">
              <a:buFont typeface="+mj-lt"/>
              <a:buAutoNum type="alphaUcPeriod"/>
            </a:pPr>
            <a:r>
              <a:rPr lang="es-ES" sz="2400" dirty="0">
                <a:solidFill>
                  <a:schemeClr val="bg2">
                    <a:lumMod val="10000"/>
                  </a:schemeClr>
                </a:solidFill>
              </a:rPr>
              <a:t>Pérdida de peso en mujeres obesas y con sobrepeso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824025CF-FF3A-342B-4165-CBEEC03387D0}"/>
              </a:ext>
            </a:extLst>
          </p:cNvPr>
          <p:cNvSpPr txBox="1"/>
          <p:nvPr/>
        </p:nvSpPr>
        <p:spPr>
          <a:xfrm>
            <a:off x="9624392" y="5085184"/>
            <a:ext cx="2664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>
                <a:solidFill>
                  <a:schemeClr val="bg2">
                    <a:lumMod val="10000"/>
                  </a:schemeClr>
                </a:solidFill>
              </a:rPr>
              <a:t>EBU 2021</a:t>
            </a:r>
          </a:p>
        </p:txBody>
      </p:sp>
    </p:spTree>
    <p:extLst>
      <p:ext uri="{BB962C8B-B14F-4D97-AF65-F5344CB8AC3E}">
        <p14:creationId xmlns:p14="http://schemas.microsoft.com/office/powerpoint/2010/main" val="2481432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6" dur="25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548DD4"/>
                                      </p:to>
                                    </p:animClr>
                                    <p:animClr clrSpc="rgb" dir="cw">
                                      <p:cBhvr>
                                        <p:cTn id="7" dur="25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548DD4"/>
                                      </p:to>
                                    </p:animClr>
                                    <p:set>
                                      <p:cBhvr>
                                        <p:cTn id="8" dur="25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9" dur="25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8B79AB-E272-A6BB-692D-A2F44587AF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572ED7B6-E506-81FC-744F-271A6F4379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rcRect l="14150" r="14150"/>
          <a:stretch/>
        </p:blipFill>
        <p:spPr>
          <a:xfrm>
            <a:off x="5311702" y="10"/>
            <a:ext cx="6878775" cy="685799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F3FF2078-6E28-332F-EE42-6C5E3D9904C3}"/>
              </a:ext>
            </a:extLst>
          </p:cNvPr>
          <p:cNvSpPr txBox="1"/>
          <p:nvPr/>
        </p:nvSpPr>
        <p:spPr>
          <a:xfrm>
            <a:off x="9696400" y="4841506"/>
            <a:ext cx="22322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>
                <a:solidFill>
                  <a:schemeClr val="bg1"/>
                </a:solidFill>
              </a:rPr>
              <a:t>EBU 2024</a:t>
            </a:r>
          </a:p>
        </p:txBody>
      </p:sp>
      <p:sp>
        <p:nvSpPr>
          <p:cNvPr id="7" name="Marcador de contenido 6">
            <a:extLst>
              <a:ext uri="{FF2B5EF4-FFF2-40B4-BE49-F238E27FC236}">
                <a16:creationId xmlns:a16="http://schemas.microsoft.com/office/drawing/2014/main" id="{DEDB46FD-3E9F-38F0-7306-0AFF0C8502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4473502" cy="4351338"/>
          </a:xfrm>
        </p:spPr>
        <p:txBody>
          <a:bodyPr/>
          <a:lstStyle/>
          <a:p>
            <a:r>
              <a:rPr lang="es-ES" dirty="0">
                <a:solidFill>
                  <a:schemeClr val="bg2">
                    <a:lumMod val="10000"/>
                  </a:schemeClr>
                </a:solidFill>
              </a:rPr>
              <a:t>¿Cuál es la primera aproximación terapéutica para la incontinencia urinaria de esfuerzo en mujeres?</a:t>
            </a:r>
          </a:p>
          <a:p>
            <a:pPr marL="971550" lvl="1" indent="-514350">
              <a:buFont typeface="+mj-lt"/>
              <a:buAutoNum type="alphaUcPeriod"/>
            </a:pPr>
            <a:r>
              <a:rPr lang="es-ES" dirty="0">
                <a:solidFill>
                  <a:schemeClr val="bg2">
                    <a:lumMod val="10000"/>
                  </a:schemeClr>
                </a:solidFill>
              </a:rPr>
              <a:t> Un aprueba terapéutica con anticolinérgicos</a:t>
            </a:r>
          </a:p>
          <a:p>
            <a:pPr marL="971550" lvl="1" indent="-514350">
              <a:buFont typeface="+mj-lt"/>
              <a:buAutoNum type="alphaUcPeriod"/>
            </a:pPr>
            <a:r>
              <a:rPr lang="es-ES" dirty="0">
                <a:solidFill>
                  <a:schemeClr val="bg2">
                    <a:lumMod val="10000"/>
                  </a:schemeClr>
                </a:solidFill>
              </a:rPr>
              <a:t>Entrenamiento de suelo pélvico</a:t>
            </a:r>
          </a:p>
          <a:p>
            <a:pPr marL="971550" lvl="1" indent="-514350">
              <a:buFont typeface="+mj-lt"/>
              <a:buAutoNum type="alphaUcPeriod"/>
            </a:pPr>
            <a:r>
              <a:rPr lang="es-ES" dirty="0" err="1">
                <a:solidFill>
                  <a:schemeClr val="bg2">
                    <a:lumMod val="10000"/>
                  </a:schemeClr>
                </a:solidFill>
              </a:rPr>
              <a:t>Electrestimulación</a:t>
            </a:r>
            <a:r>
              <a:rPr lang="es-ES" dirty="0">
                <a:solidFill>
                  <a:schemeClr val="bg2">
                    <a:lumMod val="10000"/>
                  </a:schemeClr>
                </a:solidFill>
              </a:rPr>
              <a:t> </a:t>
            </a:r>
          </a:p>
          <a:p>
            <a:pPr marL="971550" lvl="1" indent="-514350">
              <a:buFont typeface="+mj-lt"/>
              <a:buAutoNum type="alphaUcPeriod"/>
            </a:pPr>
            <a:r>
              <a:rPr lang="es-ES" dirty="0">
                <a:solidFill>
                  <a:schemeClr val="bg2">
                    <a:lumMod val="10000"/>
                  </a:schemeClr>
                </a:solidFill>
              </a:rPr>
              <a:t>Cirugía de cabestrillo</a:t>
            </a:r>
          </a:p>
          <a:p>
            <a:endParaRPr lang="es-ES" dirty="0"/>
          </a:p>
        </p:txBody>
      </p:sp>
      <p:sp>
        <p:nvSpPr>
          <p:cNvPr id="9" name="Título 8">
            <a:extLst>
              <a:ext uri="{FF2B5EF4-FFF2-40B4-BE49-F238E27FC236}">
                <a16:creationId xmlns:a16="http://schemas.microsoft.com/office/drawing/2014/main" id="{0EDB2721-FF62-6751-A8AA-549D775A4A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>
                <a:solidFill>
                  <a:schemeClr val="bg2">
                    <a:lumMod val="10000"/>
                  </a:schemeClr>
                </a:solidFill>
              </a:rPr>
              <a:t>CONSEJOS PARA LUCÍA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84495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6" dur="25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B0F0"/>
                                      </p:to>
                                    </p:animClr>
                                    <p:animClr clrSpc="rgb" dir="cw">
                                      <p:cBhvr>
                                        <p:cTn id="7" dur="25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F0"/>
                                      </p:to>
                                    </p:animClr>
                                    <p:set>
                                      <p:cBhvr>
                                        <p:cTn id="8" dur="25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9" dur="25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</TotalTime>
  <Words>1608</Words>
  <Application>Microsoft Office PowerPoint</Application>
  <PresentationFormat>Panorámica</PresentationFormat>
  <Paragraphs>239</Paragraphs>
  <Slides>37</Slides>
  <Notes>0</Notes>
  <HiddenSlides>0</HiddenSlides>
  <MMClips>0</MMClips>
  <ScaleCrop>false</ScaleCrop>
  <HeadingPairs>
    <vt:vector size="8" baseType="variant">
      <vt:variant>
        <vt:lpstr>Fuentes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Servidores OLE incrustados</vt:lpstr>
      </vt:variant>
      <vt:variant>
        <vt:i4>1</vt:i4>
      </vt:variant>
      <vt:variant>
        <vt:lpstr>Títulos de diapositiva</vt:lpstr>
      </vt:variant>
      <vt:variant>
        <vt:i4>37</vt:i4>
      </vt:variant>
    </vt:vector>
  </HeadingPairs>
  <TitlesOfParts>
    <vt:vector size="45" baseType="lpstr">
      <vt:lpstr>Arial</vt:lpstr>
      <vt:lpstr>Avenir Next LT Pro</vt:lpstr>
      <vt:lpstr>Calibri</vt:lpstr>
      <vt:lpstr>Calibri Light</vt:lpstr>
      <vt:lpstr>Times New Roman</vt:lpstr>
      <vt:lpstr>Wingdings</vt:lpstr>
      <vt:lpstr>Tema de Office</vt:lpstr>
      <vt:lpstr>Fotografía de Photo Editor</vt:lpstr>
      <vt:lpstr>LO QUE SIEMPRE QUISISTE SABER DE UROLOGÍA FUNCIONAL</vt:lpstr>
      <vt:lpstr>LUCÍA TIENE 46 AÑOS</vt:lpstr>
      <vt:lpstr>APROXIMACIÓN DIAGNÓSTICA</vt:lpstr>
      <vt:lpstr>APROXIMACIÓN DIAGNÓSTICA</vt:lpstr>
      <vt:lpstr>INDICACIONES DEL ESTUDIO URODINÁMICO</vt:lpstr>
      <vt:lpstr>Los diarios miccionales en la incontinencia urinaria son herramientas fiables para la medición objetiva de:</vt:lpstr>
      <vt:lpstr>¿Cuál es el valor de la urodinámica preoperatoria en el tratamiento de la incontinencia urinaria?</vt:lpstr>
      <vt:lpstr>CONSEJOS PARA LUCÍA</vt:lpstr>
      <vt:lpstr>CONSEJOS PARA LUCÍA</vt:lpstr>
      <vt:lpstr>CONSEJOS PARA LUCÍA</vt:lpstr>
      <vt:lpstr>VAMOS A OPERAR A LUCÍA</vt:lpstr>
      <vt:lpstr>Presentación de PowerPoint</vt:lpstr>
      <vt:lpstr>EFICACIA Y COMPLICACIONES  DE LA CIRUGÍA DE IUE</vt:lpstr>
      <vt:lpstr>Presentación de PowerPoint</vt:lpstr>
      <vt:lpstr>Presentación de PowerPoint</vt:lpstr>
      <vt:lpstr>Presentación de PowerPoint</vt:lpstr>
      <vt:lpstr>En mujeres con incontinencia urinaria de esfuerzo (IUE),  ¿cuáles son los efectos adversos y la eficacia en la curación de la IUE con colposuspensión abierta en comparación con el cabestrillo sintético mediouretral?</vt:lpstr>
      <vt:lpstr>DESPUÉS DE 8 AÑOS,  LUCÍA TIENE PROBLEMAS</vt:lpstr>
      <vt:lpstr>AHORA, URODINÁMICA</vt:lpstr>
      <vt:lpstr>VEJIGA HIPERACTIVA</vt:lpstr>
      <vt:lpstr>La incidencia de los síntomas de vejiga hiperactiva (VH)  puede verse influida por la ingesta de líquidos  ¿Qué afirmación es correcta?</vt:lpstr>
      <vt:lpstr>Respecto al tratamiento de los pacientes con IUU  ¿Qué afirmación es correcta?</vt:lpstr>
      <vt:lpstr>ABANDONO DE ANTICOLINÉRGICOS</vt:lpstr>
      <vt:lpstr>¿Cuál es el mecanismo de acción del mirabegrón?</vt:lpstr>
      <vt:lpstr>¿Cuál es el siguiente paso para el tratamiento de la incontinencia de urgencia en adultos en los que fracasó el tratamiento conservador o la farmacoterapia?</vt:lpstr>
      <vt:lpstr>A las pacientes con incontinencia urinaria  se les debe aconsejar una  inyección de 100 UI de toxina botulínica</vt:lpstr>
      <vt:lpstr>En relación con la toxina botulínica,  ¿qué afirmación es correcta?</vt:lpstr>
      <vt:lpstr>HAN PASADO 10 AÑOS: LUCÍA TIENE UN PROLAPSO</vt:lpstr>
      <vt:lpstr>¿Cuáles son los resultados esperados para las mujeres tras una operación de prolapso de órganos pélvicos?</vt:lpstr>
      <vt:lpstr>OBSTRUCCIÓN URINARIA</vt:lpstr>
      <vt:lpstr>URETROPLASTIA CON INJERTO DORSAL VAGINAL</vt:lpstr>
      <vt:lpstr>¿Qué causa de masa periuretral en la mujer se asocia  a la tríada de disuria, dispareunia y goteo postmiccional?</vt:lpstr>
      <vt:lpstr>Presentación de PowerPoint</vt:lpstr>
      <vt:lpstr>NICTURIA</vt:lpstr>
      <vt:lpstr>¿Cuál es la definición de poliuria nocturna?</vt:lpstr>
      <vt:lpstr>FÍSTULA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Manuel Espárrago González</dc:creator>
  <cp:lastModifiedBy>Ignacio De la Fuente</cp:lastModifiedBy>
  <cp:revision>10</cp:revision>
  <dcterms:created xsi:type="dcterms:W3CDTF">2024-09-10T07:59:56Z</dcterms:created>
  <dcterms:modified xsi:type="dcterms:W3CDTF">2025-11-10T13:30:14Z</dcterms:modified>
</cp:coreProperties>
</file>